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91" r:id="rId3"/>
    <p:sldId id="292" r:id="rId4"/>
    <p:sldId id="269" r:id="rId5"/>
    <p:sldId id="268" r:id="rId6"/>
    <p:sldId id="315" r:id="rId7"/>
    <p:sldId id="290" r:id="rId8"/>
    <p:sldId id="271" r:id="rId9"/>
    <p:sldId id="337" r:id="rId10"/>
    <p:sldId id="285" r:id="rId11"/>
    <p:sldId id="294" r:id="rId12"/>
    <p:sldId id="279" r:id="rId13"/>
    <p:sldId id="339" r:id="rId14"/>
    <p:sldId id="274" r:id="rId15"/>
    <p:sldId id="288" r:id="rId16"/>
    <p:sldId id="296" r:id="rId1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>
          <p15:clr>
            <a:srgbClr val="A4A3A4"/>
          </p15:clr>
        </p15:guide>
        <p15:guide id="2" pos="29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14866"/>
    <a:srgbClr val="91ECFB"/>
    <a:srgbClr val="6AA3BC"/>
    <a:srgbClr val="02C7EA"/>
    <a:srgbClr val="025D79"/>
    <a:srgbClr val="02B4DA"/>
    <a:srgbClr val="E4FCFF"/>
    <a:srgbClr val="1881B0"/>
    <a:srgbClr val="03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5" autoAdjust="0"/>
    <p:restoredTop sz="94774" autoAdjust="0"/>
  </p:normalViewPr>
  <p:slideViewPr>
    <p:cSldViewPr>
      <p:cViewPr varScale="1">
        <p:scale>
          <a:sx n="143" d="100"/>
          <a:sy n="143" d="100"/>
        </p:scale>
        <p:origin x="456" y="120"/>
      </p:cViewPr>
      <p:guideLst>
        <p:guide orient="horz" pos="1752"/>
        <p:guide pos="291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0FE180F-B9AC-4CBA-B376-7202B10AFDB6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D8DD64E-849B-46BF-80FE-C7DCBAEFE6BD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378B0FB-98FC-479E-B2A9-21871468B7A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B5CFD8-09A2-4B10-AF5F-CC9494698D1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EB608F-48EA-42C6-9999-C711BC0D2B6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01C64A4-CBB1-4ED4-B151-9B657F0C97B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AAB3947-EB0E-4952-AAB6-40B7C2FA2A7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5ED41BE-35C7-4B25-A675-5D3E67ACD30E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83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087F77F-ECEA-4F94-9D86-50FC5BDD0F5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8DD64E-849B-46BF-80FE-C7DCBAEFE6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9377C5-5227-4F83-AF24-32F557E5024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12A3E7E-2EEF-48BD-B768-431523B02AB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36BFA2-BC31-4FA1-AA7B-7DB2AEA20D8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69036EC-7CDF-4D4A-8EA3-ACC7E06FC1DE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713C1FEB-CA8E-4707-A353-1927E74762F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0B9AD60-13DD-427F-87B1-C732D2CD20A4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9C81D7E-753C-4EA8-A574-57643B17756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470D9B3-7B33-4394-AE3B-2354F4DBFC98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E9D8A0B-85E1-4A77-A118-2056434ACC2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536C1D42-94CB-43E0-BCED-49E030A0DADB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EADC77A-F12D-4ADF-A186-3C0F971214F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C21BA69-E2C2-46C9-9FF1-B7591C4556AF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CA24087-47CA-4D7B-A608-8EB02B1F424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987E9AA-40E9-4147-A6F6-4AC1BDDCF4ED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0638F1E-22C3-4941-9A9F-B049A79A2F3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50FBEC9-7B56-45AB-91CD-DDCED57A5657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9506706-76C2-406A-AD4A-6E1F9C54051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ADF7166A-B836-4358-A580-5C6F71409A0E}" type="datetimeFigureOut">
              <a:rPr lang="zh-CN" altLang="en-US"/>
              <a:t>2021/4/5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4228EF6-8EE5-4CB2-BFED-2FD908A2E5D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4510" y="-113030"/>
            <a:ext cx="1134110" cy="9029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notesSlide" Target="../notesSlides/notesSlide5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slideLayout" Target="../slideLayouts/slideLayout1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20320;&#31505;&#36215;&#26469;&#30495;&#22909;&#30475;.mp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32650;&#25490;.mp4" TargetMode="External"/><Relationship Id="rId5" Type="http://schemas.openxmlformats.org/officeDocument/2006/relationships/hyperlink" Target="&#20020;&#27778;.mp4" TargetMode="External"/><Relationship Id="rId4" Type="http://schemas.openxmlformats.org/officeDocument/2006/relationships/hyperlink" Target="&#22914;&#26524;.mp4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6" name="椭圆 5505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12" name="椭圆 5511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874" name="Freeform 21"/>
          <p:cNvSpPr/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75" name="Freeform 22"/>
          <p:cNvSpPr/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文本框 20"/>
          <p:cNvSpPr txBox="1"/>
          <p:nvPr/>
        </p:nvSpPr>
        <p:spPr bwMode="auto">
          <a:xfrm>
            <a:off x="1259632" y="648539"/>
            <a:ext cx="2870200" cy="156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9600" dirty="0">
                <a:ln w="38100">
                  <a:noFill/>
                </a:ln>
                <a:solidFill>
                  <a:schemeClr val="bg1"/>
                </a:solidFill>
                <a:latin typeface="Dotum" pitchFamily="34" charset="-127"/>
                <a:ea typeface="Dotum" pitchFamily="34" charset="-127"/>
              </a:rPr>
              <a:t>2020</a:t>
            </a:r>
            <a:endParaRPr lang="zh-CN" altLang="en-US" sz="9600" dirty="0">
              <a:ln w="38100">
                <a:noFill/>
              </a:ln>
              <a:solidFill>
                <a:schemeClr val="bg1"/>
              </a:solidFill>
              <a:latin typeface="Dotum" pitchFamily="34" charset="-127"/>
              <a:ea typeface="Dotum" pitchFamily="34" charset="-127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63215" y="2621915"/>
            <a:ext cx="492823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个人述职报告</a:t>
            </a:r>
          </a:p>
          <a:p>
            <a:pPr algn="r"/>
            <a:r>
              <a:rPr lang="zh-CN" altLang="en-US" sz="1400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客服中心杨晓旭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475656" y="2427734"/>
            <a:ext cx="62646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12" dur="2500" fill="hold"/>
                                        <p:tgtEl>
                                          <p:spTgt spid="55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14" dur="2500" fill="hold"/>
                                        <p:tgtEl>
                                          <p:spTgt spid="55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6" grpId="0" animBg="1"/>
      <p:bldP spid="5512" grpId="0" animBg="1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1533525" y="1897063"/>
            <a:ext cx="5751513" cy="2090155"/>
            <a:chOff x="1804159" y="1713657"/>
            <a:chExt cx="5750198" cy="2088782"/>
          </a:xfrm>
        </p:grpSpPr>
        <p:sp>
          <p:nvSpPr>
            <p:cNvPr id="24" name="任意多边形 23"/>
            <p:cNvSpPr/>
            <p:nvPr/>
          </p:nvSpPr>
          <p:spPr>
            <a:xfrm>
              <a:off x="3043714" y="1754905"/>
              <a:ext cx="822137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804159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3651587" y="2771242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4397541" y="2771242"/>
              <a:ext cx="1317324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730632" y="1754905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5492665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 bwMode="auto">
          <a:xfrm>
            <a:off x="1992313" y="2325688"/>
            <a:ext cx="1176337" cy="1176337"/>
            <a:chOff x="2262247" y="1913319"/>
            <a:chExt cx="1175957" cy="1175956"/>
          </a:xfrm>
        </p:grpSpPr>
        <p:sp>
          <p:nvSpPr>
            <p:cNvPr id="25" name="椭圆 24"/>
            <p:cNvSpPr/>
            <p:nvPr/>
          </p:nvSpPr>
          <p:spPr>
            <a:xfrm>
              <a:off x="2262247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2692320" y="2187867"/>
              <a:ext cx="330093" cy="309463"/>
            </a:xfrm>
            <a:custGeom>
              <a:avLst/>
              <a:gdLst>
                <a:gd name="T0" fmla="*/ 2926 w 2950"/>
                <a:gd name="T1" fmla="*/ 825 h 2765"/>
                <a:gd name="T2" fmla="*/ 2401 w 2950"/>
                <a:gd name="T3" fmla="*/ 45 h 2765"/>
                <a:gd name="T4" fmla="*/ 2316 w 2950"/>
                <a:gd name="T5" fmla="*/ 0 h 2765"/>
                <a:gd name="T6" fmla="*/ 635 w 2950"/>
                <a:gd name="T7" fmla="*/ 0 h 2765"/>
                <a:gd name="T8" fmla="*/ 550 w 2950"/>
                <a:gd name="T9" fmla="*/ 45 h 2765"/>
                <a:gd name="T10" fmla="*/ 25 w 2950"/>
                <a:gd name="T11" fmla="*/ 825 h 2765"/>
                <a:gd name="T12" fmla="*/ 28 w 2950"/>
                <a:gd name="T13" fmla="*/ 944 h 2765"/>
                <a:gd name="T14" fmla="*/ 1394 w 2950"/>
                <a:gd name="T15" fmla="*/ 2725 h 2765"/>
                <a:gd name="T16" fmla="*/ 1475 w 2950"/>
                <a:gd name="T17" fmla="*/ 2765 h 2765"/>
                <a:gd name="T18" fmla="*/ 1556 w 2950"/>
                <a:gd name="T19" fmla="*/ 2725 h 2765"/>
                <a:gd name="T20" fmla="*/ 2922 w 2950"/>
                <a:gd name="T21" fmla="*/ 944 h 2765"/>
                <a:gd name="T22" fmla="*/ 2926 w 2950"/>
                <a:gd name="T23" fmla="*/ 825 h 2765"/>
                <a:gd name="T24" fmla="*/ 1882 w 2950"/>
                <a:gd name="T25" fmla="*/ 943 h 2765"/>
                <a:gd name="T26" fmla="*/ 1475 w 2950"/>
                <a:gd name="T27" fmla="*/ 2430 h 2765"/>
                <a:gd name="T28" fmla="*/ 1069 w 2950"/>
                <a:gd name="T29" fmla="*/ 943 h 2765"/>
                <a:gd name="T30" fmla="*/ 1882 w 2950"/>
                <a:gd name="T31" fmla="*/ 943 h 2765"/>
                <a:gd name="T32" fmla="*/ 1099 w 2950"/>
                <a:gd name="T33" fmla="*/ 820 h 2765"/>
                <a:gd name="T34" fmla="*/ 1475 w 2950"/>
                <a:gd name="T35" fmla="*/ 218 h 2765"/>
                <a:gd name="T36" fmla="*/ 1851 w 2950"/>
                <a:gd name="T37" fmla="*/ 820 h 2765"/>
                <a:gd name="T38" fmla="*/ 1099 w 2950"/>
                <a:gd name="T39" fmla="*/ 820 h 2765"/>
                <a:gd name="T40" fmla="*/ 1612 w 2950"/>
                <a:gd name="T41" fmla="*/ 205 h 2765"/>
                <a:gd name="T42" fmla="*/ 2202 w 2950"/>
                <a:gd name="T43" fmla="*/ 205 h 2765"/>
                <a:gd name="T44" fmla="*/ 1954 w 2950"/>
                <a:gd name="T45" fmla="*/ 752 h 2765"/>
                <a:gd name="T46" fmla="*/ 1612 w 2950"/>
                <a:gd name="T47" fmla="*/ 205 h 2765"/>
                <a:gd name="T48" fmla="*/ 997 w 2950"/>
                <a:gd name="T49" fmla="*/ 752 h 2765"/>
                <a:gd name="T50" fmla="*/ 749 w 2950"/>
                <a:gd name="T51" fmla="*/ 205 h 2765"/>
                <a:gd name="T52" fmla="*/ 1339 w 2950"/>
                <a:gd name="T53" fmla="*/ 205 h 2765"/>
                <a:gd name="T54" fmla="*/ 997 w 2950"/>
                <a:gd name="T55" fmla="*/ 752 h 2765"/>
                <a:gd name="T56" fmla="*/ 1305 w 2950"/>
                <a:gd name="T57" fmla="*/ 2272 h 2765"/>
                <a:gd name="T58" fmla="*/ 285 w 2950"/>
                <a:gd name="T59" fmla="*/ 943 h 2765"/>
                <a:gd name="T60" fmla="*/ 941 w 2950"/>
                <a:gd name="T61" fmla="*/ 943 h 2765"/>
                <a:gd name="T62" fmla="*/ 1305 w 2950"/>
                <a:gd name="T63" fmla="*/ 2272 h 2765"/>
                <a:gd name="T64" fmla="*/ 2009 w 2950"/>
                <a:gd name="T65" fmla="*/ 943 h 2765"/>
                <a:gd name="T66" fmla="*/ 2665 w 2950"/>
                <a:gd name="T67" fmla="*/ 943 h 2765"/>
                <a:gd name="T68" fmla="*/ 1646 w 2950"/>
                <a:gd name="T69" fmla="*/ 2272 h 2765"/>
                <a:gd name="T70" fmla="*/ 2009 w 2950"/>
                <a:gd name="T71" fmla="*/ 943 h 2765"/>
                <a:gd name="T72" fmla="*/ 2676 w 2950"/>
                <a:gd name="T73" fmla="*/ 820 h 2765"/>
                <a:gd name="T74" fmla="*/ 2058 w 2950"/>
                <a:gd name="T75" fmla="*/ 820 h 2765"/>
                <a:gd name="T76" fmla="*/ 2306 w 2950"/>
                <a:gd name="T77" fmla="*/ 272 h 2765"/>
                <a:gd name="T78" fmla="*/ 2676 w 2950"/>
                <a:gd name="T79" fmla="*/ 820 h 2765"/>
                <a:gd name="T80" fmla="*/ 644 w 2950"/>
                <a:gd name="T81" fmla="*/ 272 h 2765"/>
                <a:gd name="T82" fmla="*/ 893 w 2950"/>
                <a:gd name="T83" fmla="*/ 820 h 2765"/>
                <a:gd name="T84" fmla="*/ 274 w 2950"/>
                <a:gd name="T85" fmla="*/ 820 h 2765"/>
                <a:gd name="T86" fmla="*/ 644 w 2950"/>
                <a:gd name="T87" fmla="*/ 272 h 2765"/>
                <a:gd name="T88" fmla="*/ 644 w 2950"/>
                <a:gd name="T89" fmla="*/ 272 h 2765"/>
                <a:gd name="T90" fmla="*/ 644 w 2950"/>
                <a:gd name="T91" fmla="*/ 272 h 2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9" name="文本框 38"/>
            <p:cNvSpPr txBox="1">
              <a:spLocks noChangeArrowheads="1"/>
            </p:cNvSpPr>
            <p:nvPr/>
          </p:nvSpPr>
          <p:spPr bwMode="auto">
            <a:xfrm>
              <a:off x="2403427" y="2552919"/>
              <a:ext cx="893791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我的优势</a:t>
              </a:r>
            </a:p>
          </p:txBody>
        </p:sp>
      </p:grpSp>
      <p:grpSp>
        <p:nvGrpSpPr>
          <p:cNvPr id="43" name="组合 42"/>
          <p:cNvGrpSpPr/>
          <p:nvPr/>
        </p:nvGrpSpPr>
        <p:grpSpPr bwMode="auto">
          <a:xfrm>
            <a:off x="3810000" y="2381417"/>
            <a:ext cx="1176338" cy="1176337"/>
            <a:chOff x="4080595" y="2000633"/>
            <a:chExt cx="1175955" cy="1175956"/>
          </a:xfrm>
        </p:grpSpPr>
        <p:sp>
          <p:nvSpPr>
            <p:cNvPr id="30" name="椭圆 29"/>
            <p:cNvSpPr/>
            <p:nvPr/>
          </p:nvSpPr>
          <p:spPr>
            <a:xfrm rot="10800000">
              <a:off x="4080595" y="2000633"/>
              <a:ext cx="1175955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21"/>
            <p:cNvSpPr>
              <a:spLocks noEditPoints="1"/>
            </p:cNvSpPr>
            <p:nvPr/>
          </p:nvSpPr>
          <p:spPr bwMode="auto">
            <a:xfrm>
              <a:off x="4534472" y="2240267"/>
              <a:ext cx="326919" cy="326919"/>
            </a:xfrm>
            <a:custGeom>
              <a:avLst/>
              <a:gdLst>
                <a:gd name="T0" fmla="*/ 1497 w 2998"/>
                <a:gd name="T1" fmla="*/ 0 h 2998"/>
                <a:gd name="T2" fmla="*/ 2081 w 2998"/>
                <a:gd name="T3" fmla="*/ 118 h 2998"/>
                <a:gd name="T4" fmla="*/ 2558 w 2998"/>
                <a:gd name="T5" fmla="*/ 440 h 2998"/>
                <a:gd name="T6" fmla="*/ 2880 w 2998"/>
                <a:gd name="T7" fmla="*/ 917 h 2998"/>
                <a:gd name="T8" fmla="*/ 2998 w 2998"/>
                <a:gd name="T9" fmla="*/ 1501 h 2998"/>
                <a:gd name="T10" fmla="*/ 2880 w 2998"/>
                <a:gd name="T11" fmla="*/ 2085 h 2998"/>
                <a:gd name="T12" fmla="*/ 2558 w 2998"/>
                <a:gd name="T13" fmla="*/ 2562 h 2998"/>
                <a:gd name="T14" fmla="*/ 2081 w 2998"/>
                <a:gd name="T15" fmla="*/ 2882 h 2998"/>
                <a:gd name="T16" fmla="*/ 1497 w 2998"/>
                <a:gd name="T17" fmla="*/ 2998 h 2998"/>
                <a:gd name="T18" fmla="*/ 977 w 2998"/>
                <a:gd name="T19" fmla="*/ 2906 h 2998"/>
                <a:gd name="T20" fmla="*/ 534 w 2998"/>
                <a:gd name="T21" fmla="*/ 2650 h 2998"/>
                <a:gd name="T22" fmla="*/ 899 w 2998"/>
                <a:gd name="T23" fmla="*/ 1872 h 2998"/>
                <a:gd name="T24" fmla="*/ 1024 w 2998"/>
                <a:gd name="T25" fmla="*/ 2074 h 2998"/>
                <a:gd name="T26" fmla="*/ 1120 w 2998"/>
                <a:gd name="T27" fmla="*/ 2226 h 2998"/>
                <a:gd name="T28" fmla="*/ 1187 w 2998"/>
                <a:gd name="T29" fmla="*/ 2323 h 2998"/>
                <a:gd name="T30" fmla="*/ 1253 w 2998"/>
                <a:gd name="T31" fmla="*/ 2406 h 2998"/>
                <a:gd name="T32" fmla="*/ 1337 w 2998"/>
                <a:gd name="T33" fmla="*/ 2451 h 2998"/>
                <a:gd name="T34" fmla="*/ 1434 w 2998"/>
                <a:gd name="T35" fmla="*/ 2427 h 2998"/>
                <a:gd name="T36" fmla="*/ 1498 w 2998"/>
                <a:gd name="T37" fmla="*/ 2339 h 2998"/>
                <a:gd name="T38" fmla="*/ 1534 w 2998"/>
                <a:gd name="T39" fmla="*/ 2272 h 2998"/>
                <a:gd name="T40" fmla="*/ 1600 w 2998"/>
                <a:gd name="T41" fmla="*/ 2138 h 2998"/>
                <a:gd name="T42" fmla="*/ 1686 w 2998"/>
                <a:gd name="T43" fmla="*/ 1960 h 2998"/>
                <a:gd name="T44" fmla="*/ 1782 w 2998"/>
                <a:gd name="T45" fmla="*/ 1760 h 2998"/>
                <a:gd name="T46" fmla="*/ 2032 w 2998"/>
                <a:gd name="T47" fmla="*/ 1232 h 2998"/>
                <a:gd name="T48" fmla="*/ 2371 w 2998"/>
                <a:gd name="T49" fmla="*/ 1415 h 2998"/>
                <a:gd name="T50" fmla="*/ 2234 w 2998"/>
                <a:gd name="T51" fmla="*/ 426 h 2998"/>
                <a:gd name="T52" fmla="*/ 1363 w 2998"/>
                <a:gd name="T53" fmla="*/ 960 h 2998"/>
                <a:gd name="T54" fmla="*/ 1744 w 2998"/>
                <a:gd name="T55" fmla="*/ 1091 h 2998"/>
                <a:gd name="T56" fmla="*/ 1341 w 2998"/>
                <a:gd name="T57" fmla="*/ 1920 h 2998"/>
                <a:gd name="T58" fmla="*/ 1181 w 2998"/>
                <a:gd name="T59" fmla="*/ 1658 h 2998"/>
                <a:gd name="T60" fmla="*/ 1125 w 2998"/>
                <a:gd name="T61" fmla="*/ 1567 h 2998"/>
                <a:gd name="T62" fmla="*/ 1078 w 2998"/>
                <a:gd name="T63" fmla="*/ 1491 h 2998"/>
                <a:gd name="T64" fmla="*/ 1050 w 2998"/>
                <a:gd name="T65" fmla="*/ 1443 h 2998"/>
                <a:gd name="T66" fmla="*/ 1051 w 2998"/>
                <a:gd name="T67" fmla="*/ 1451 h 2998"/>
                <a:gd name="T68" fmla="*/ 1014 w 2998"/>
                <a:gd name="T69" fmla="*/ 1402 h 2998"/>
                <a:gd name="T70" fmla="*/ 957 w 2998"/>
                <a:gd name="T71" fmla="*/ 1338 h 2998"/>
                <a:gd name="T72" fmla="*/ 896 w 2998"/>
                <a:gd name="T73" fmla="*/ 1306 h 2998"/>
                <a:gd name="T74" fmla="*/ 790 w 2998"/>
                <a:gd name="T75" fmla="*/ 1342 h 2998"/>
                <a:gd name="T76" fmla="*/ 739 w 2998"/>
                <a:gd name="T77" fmla="*/ 1427 h 2998"/>
                <a:gd name="T78" fmla="*/ 707 w 2998"/>
                <a:gd name="T79" fmla="*/ 1496 h 2998"/>
                <a:gd name="T80" fmla="*/ 640 w 2998"/>
                <a:gd name="T81" fmla="*/ 1635 h 2998"/>
                <a:gd name="T82" fmla="*/ 550 w 2998"/>
                <a:gd name="T83" fmla="*/ 1821 h 2998"/>
                <a:gd name="T84" fmla="*/ 448 w 2998"/>
                <a:gd name="T85" fmla="*/ 2019 h 2998"/>
                <a:gd name="T86" fmla="*/ 355 w 2998"/>
                <a:gd name="T87" fmla="*/ 2214 h 2998"/>
                <a:gd name="T88" fmla="*/ 278 w 2998"/>
                <a:gd name="T89" fmla="*/ 2371 h 2998"/>
                <a:gd name="T90" fmla="*/ 72 w 2998"/>
                <a:gd name="T91" fmla="*/ 1965 h 2998"/>
                <a:gd name="T92" fmla="*/ 0 w 2998"/>
                <a:gd name="T93" fmla="*/ 1501 h 2998"/>
                <a:gd name="T94" fmla="*/ 117 w 2998"/>
                <a:gd name="T95" fmla="*/ 917 h 2998"/>
                <a:gd name="T96" fmla="*/ 437 w 2998"/>
                <a:gd name="T97" fmla="*/ 440 h 2998"/>
                <a:gd name="T98" fmla="*/ 914 w 2998"/>
                <a:gd name="T99" fmla="*/ 118 h 2998"/>
                <a:gd name="T100" fmla="*/ 1498 w 2998"/>
                <a:gd name="T101" fmla="*/ 0 h 2998"/>
                <a:gd name="T102" fmla="*/ 1497 w 2998"/>
                <a:gd name="T103" fmla="*/ 0 h 2998"/>
                <a:gd name="T104" fmla="*/ 1497 w 2998"/>
                <a:gd name="T105" fmla="*/ 0 h 2998"/>
                <a:gd name="T106" fmla="*/ 1497 w 2998"/>
                <a:gd name="T107" fmla="*/ 0 h 2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6" name="文本框 39"/>
            <p:cNvSpPr txBox="1">
              <a:spLocks noChangeArrowheads="1"/>
            </p:cNvSpPr>
            <p:nvPr/>
          </p:nvSpPr>
          <p:spPr bwMode="auto">
            <a:xfrm>
              <a:off x="4228425" y="2584673"/>
              <a:ext cx="893789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我的劣势</a:t>
              </a:r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5680075" y="2325688"/>
            <a:ext cx="1176338" cy="1176337"/>
            <a:chOff x="5950139" y="1913319"/>
            <a:chExt cx="1175957" cy="1175956"/>
          </a:xfrm>
        </p:grpSpPr>
        <p:sp>
          <p:nvSpPr>
            <p:cNvPr id="34" name="椭圆 33"/>
            <p:cNvSpPr/>
            <p:nvPr/>
          </p:nvSpPr>
          <p:spPr>
            <a:xfrm>
              <a:off x="5950139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2" name="Freeform 17"/>
            <p:cNvSpPr>
              <a:spLocks noEditPoints="1"/>
            </p:cNvSpPr>
            <p:nvPr/>
          </p:nvSpPr>
          <p:spPr bwMode="auto">
            <a:xfrm>
              <a:off x="6369562" y="2162562"/>
              <a:ext cx="358898" cy="329704"/>
            </a:xfrm>
            <a:custGeom>
              <a:avLst/>
              <a:gdLst>
                <a:gd name="T0" fmla="*/ 194280 w 2069"/>
                <a:gd name="T1" fmla="*/ 0 h 1899"/>
                <a:gd name="T2" fmla="*/ 32785 w 2069"/>
                <a:gd name="T3" fmla="*/ 134903 h 1899"/>
                <a:gd name="T4" fmla="*/ 0 w 2069"/>
                <a:gd name="T5" fmla="*/ 134903 h 1899"/>
                <a:gd name="T6" fmla="*/ 44927 w 2069"/>
                <a:gd name="T7" fmla="*/ 194801 h 1899"/>
                <a:gd name="T8" fmla="*/ 89681 w 2069"/>
                <a:gd name="T9" fmla="*/ 134903 h 1899"/>
                <a:gd name="T10" fmla="*/ 62794 w 2069"/>
                <a:gd name="T11" fmla="*/ 134903 h 1899"/>
                <a:gd name="T12" fmla="*/ 194280 w 2069"/>
                <a:gd name="T13" fmla="*/ 30036 h 1899"/>
                <a:gd name="T14" fmla="*/ 328889 w 2069"/>
                <a:gd name="T15" fmla="*/ 164939 h 1899"/>
                <a:gd name="T16" fmla="*/ 194280 w 2069"/>
                <a:gd name="T17" fmla="*/ 299841 h 1899"/>
                <a:gd name="T18" fmla="*/ 82743 w 2069"/>
                <a:gd name="T19" fmla="*/ 239769 h 1899"/>
                <a:gd name="T20" fmla="*/ 47876 w 2069"/>
                <a:gd name="T21" fmla="*/ 239769 h 1899"/>
                <a:gd name="T22" fmla="*/ 194280 w 2069"/>
                <a:gd name="T23" fmla="*/ 329704 h 1899"/>
                <a:gd name="T24" fmla="*/ 358898 w 2069"/>
                <a:gd name="T25" fmla="*/ 164939 h 1899"/>
                <a:gd name="T26" fmla="*/ 194280 w 2069"/>
                <a:gd name="T27" fmla="*/ 0 h 1899"/>
                <a:gd name="T28" fmla="*/ 187342 w 2069"/>
                <a:gd name="T29" fmla="*/ 59899 h 1899"/>
                <a:gd name="T30" fmla="*/ 187342 w 2069"/>
                <a:gd name="T31" fmla="*/ 169800 h 1899"/>
                <a:gd name="T32" fmla="*/ 265054 w 2069"/>
                <a:gd name="T33" fmla="*/ 215809 h 1899"/>
                <a:gd name="T34" fmla="*/ 272166 w 2069"/>
                <a:gd name="T35" fmla="*/ 202788 h 1899"/>
                <a:gd name="T36" fmla="*/ 202260 w 2069"/>
                <a:gd name="T37" fmla="*/ 160772 h 1899"/>
                <a:gd name="T38" fmla="*/ 202260 w 2069"/>
                <a:gd name="T39" fmla="*/ 59899 h 1899"/>
                <a:gd name="T40" fmla="*/ 187342 w 2069"/>
                <a:gd name="T41" fmla="*/ 59899 h 1899"/>
                <a:gd name="T42" fmla="*/ 187342 w 2069"/>
                <a:gd name="T43" fmla="*/ 59899 h 1899"/>
                <a:gd name="T44" fmla="*/ 187342 w 2069"/>
                <a:gd name="T45" fmla="*/ 5989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3" name="文本框 40"/>
            <p:cNvSpPr txBox="1">
              <a:spLocks noChangeArrowheads="1"/>
            </p:cNvSpPr>
            <p:nvPr/>
          </p:nvSpPr>
          <p:spPr bwMode="auto">
            <a:xfrm>
              <a:off x="6082703" y="2551649"/>
              <a:ext cx="893790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我的信念</a:t>
              </a:r>
            </a:p>
          </p:txBody>
        </p:sp>
      </p:grpSp>
      <p:grpSp>
        <p:nvGrpSpPr>
          <p:cNvPr id="3" name="组合 2"/>
          <p:cNvGrpSpPr/>
          <p:nvPr/>
        </p:nvGrpSpPr>
        <p:grpSpPr bwMode="auto">
          <a:xfrm>
            <a:off x="709294" y="3502025"/>
            <a:ext cx="3496945" cy="1524635"/>
            <a:chOff x="378643" y="3322321"/>
            <a:chExt cx="5442373" cy="1525431"/>
          </a:xfrm>
        </p:grpSpPr>
        <p:sp>
          <p:nvSpPr>
            <p:cNvPr id="47" name="任意多边形 46"/>
            <p:cNvSpPr/>
            <p:nvPr/>
          </p:nvSpPr>
          <p:spPr>
            <a:xfrm>
              <a:off x="3273710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0" name="文本框 51"/>
            <p:cNvSpPr txBox="1">
              <a:spLocks noChangeArrowheads="1"/>
            </p:cNvSpPr>
            <p:nvPr/>
          </p:nvSpPr>
          <p:spPr bwMode="auto">
            <a:xfrm>
              <a:off x="378643" y="3601867"/>
              <a:ext cx="5442373" cy="1245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1、工作学习态度端正</a:t>
              </a: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2、对于新事物接受能力较快，善用各种工具软件完成工作</a:t>
              </a: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3、团队合作，团体意识强，和大家保持良好的合作关系</a:t>
              </a:r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5375278" y="3503613"/>
            <a:ext cx="1887221" cy="786670"/>
            <a:chOff x="5645257" y="3319460"/>
            <a:chExt cx="1887633" cy="786366"/>
          </a:xfrm>
        </p:grpSpPr>
        <p:sp>
          <p:nvSpPr>
            <p:cNvPr id="49" name="任意多边形 48"/>
            <p:cNvSpPr/>
            <p:nvPr/>
          </p:nvSpPr>
          <p:spPr>
            <a:xfrm>
              <a:off x="6574147" y="3319460"/>
              <a:ext cx="45729" cy="277071"/>
            </a:xfrm>
            <a:custGeom>
              <a:avLst/>
              <a:gdLst>
                <a:gd name="connsiteX0" fmla="*/ 0 w 0"/>
                <a:gd name="connsiteY0" fmla="*/ 0 h 388620"/>
                <a:gd name="connsiteX1" fmla="*/ 0 w 0"/>
                <a:gd name="connsiteY1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88620">
                  <a:moveTo>
                    <a:pt x="0" y="0"/>
                  </a:moveTo>
                  <a:lnTo>
                    <a:pt x="0" y="3886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4" name="组合 52"/>
            <p:cNvGrpSpPr/>
            <p:nvPr/>
          </p:nvGrpSpPr>
          <p:grpSpPr bwMode="auto">
            <a:xfrm>
              <a:off x="5645257" y="3704286"/>
              <a:ext cx="1887633" cy="401540"/>
              <a:chOff x="5598786" y="1030761"/>
              <a:chExt cx="1887633" cy="401540"/>
            </a:xfrm>
          </p:grpSpPr>
          <p:sp>
            <p:nvSpPr>
              <p:cNvPr id="51215" name="文本框 66"/>
              <p:cNvSpPr txBox="1">
                <a:spLocks noChangeArrowheads="1"/>
              </p:cNvSpPr>
              <p:nvPr/>
            </p:nvSpPr>
            <p:spPr bwMode="auto">
              <a:xfrm>
                <a:off x="5598786" y="1226006"/>
                <a:ext cx="1887633" cy="2062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  <p:sp>
            <p:nvSpPr>
              <p:cNvPr id="51216" name="文本框 54"/>
              <p:cNvSpPr txBox="1">
                <a:spLocks noChangeArrowheads="1"/>
              </p:cNvSpPr>
              <p:nvPr/>
            </p:nvSpPr>
            <p:spPr bwMode="auto">
              <a:xfrm>
                <a:off x="5808666" y="1030761"/>
                <a:ext cx="309948" cy="2297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任意多边形 47"/>
          <p:cNvSpPr/>
          <p:nvPr/>
        </p:nvSpPr>
        <p:spPr>
          <a:xfrm>
            <a:off x="4404995" y="2056765"/>
            <a:ext cx="0" cy="320675"/>
          </a:xfrm>
          <a:custGeom>
            <a:avLst/>
            <a:gdLst>
              <a:gd name="connsiteX0" fmla="*/ 0 w 0"/>
              <a:gd name="connsiteY0" fmla="*/ 320040 h 320040"/>
              <a:gd name="connsiteX1" fmla="*/ 0 w 0"/>
              <a:gd name="connsiteY1" fmla="*/ 0 h 32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20040">
                <a:moveTo>
                  <a:pt x="0" y="320040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A4E2F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 bwMode="auto">
          <a:xfrm>
            <a:off x="3061970" y="560705"/>
            <a:ext cx="3037205" cy="1496060"/>
            <a:chOff x="1233492" y="3322321"/>
            <a:chExt cx="4726869" cy="1496841"/>
          </a:xfrm>
        </p:grpSpPr>
        <p:sp>
          <p:nvSpPr>
            <p:cNvPr id="7" name="任意多边形 6"/>
            <p:cNvSpPr/>
            <p:nvPr/>
          </p:nvSpPr>
          <p:spPr>
            <a:xfrm>
              <a:off x="3273710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51"/>
            <p:cNvSpPr txBox="1">
              <a:spLocks noChangeArrowheads="1"/>
            </p:cNvSpPr>
            <p:nvPr/>
          </p:nvSpPr>
          <p:spPr bwMode="auto">
            <a:xfrm>
              <a:off x="1233492" y="3573277"/>
              <a:ext cx="4726869" cy="1245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1、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思想认识上不够成熟，问题考虑不够全面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2、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对待小事有时会懈怠，对细节把握有待加强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3、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自我情绪的把控还需要继续磨练</a:t>
              </a:r>
            </a:p>
          </p:txBody>
        </p:sp>
      </p:grpSp>
      <p:sp>
        <p:nvSpPr>
          <p:cNvPr id="9" name="文本框 51"/>
          <p:cNvSpPr txBox="1">
            <a:spLocks noChangeArrowheads="1"/>
          </p:cNvSpPr>
          <p:nvPr/>
        </p:nvSpPr>
        <p:spPr bwMode="auto">
          <a:xfrm>
            <a:off x="4982845" y="3752850"/>
            <a:ext cx="3575685" cy="1245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1、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一切从实际出发，做出符合现实情况的决定，不好高骛远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2、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勤奋务实，努力做好工作，实现个人价值。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3、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不忘初心，带着感恩去工作与生活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自我评价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6"/>
          <p:cNvSpPr txBox="1">
            <a:spLocks noChangeArrowheads="1"/>
          </p:cNvSpPr>
          <p:nvPr/>
        </p:nvSpPr>
        <p:spPr bwMode="auto">
          <a:xfrm>
            <a:off x="1103040" y="887120"/>
            <a:ext cx="2906565" cy="31547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03</a:t>
            </a:r>
            <a:endParaRPr lang="zh-CN" altLang="en-US" sz="19900" dirty="0"/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4561523" y="1609966"/>
            <a:ext cx="140716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工作体会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561682" y="595593"/>
            <a:ext cx="887413" cy="820737"/>
            <a:chOff x="4427538" y="566738"/>
            <a:chExt cx="887413" cy="820737"/>
          </a:xfrm>
        </p:grpSpPr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872038" y="2825115"/>
            <a:ext cx="755650" cy="527051"/>
            <a:chOff x="4672013" y="2482850"/>
            <a:chExt cx="755650" cy="527051"/>
          </a:xfrm>
        </p:grpSpPr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3681175">
            <a:off x="6653471" y="2582281"/>
            <a:ext cx="815387" cy="719599"/>
            <a:chOff x="5651501" y="654050"/>
            <a:chExt cx="1182688" cy="512763"/>
          </a:xfrm>
        </p:grpSpPr>
        <p:sp>
          <p:nvSpPr>
            <p:cNvPr id="42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662170" y="2364105"/>
            <a:ext cx="1831340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、新的定位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、团队精神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、责任感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 bwMode="auto">
          <a:xfrm>
            <a:off x="4748530" y="405765"/>
            <a:ext cx="629285" cy="635000"/>
            <a:chOff x="5854700" y="965200"/>
            <a:chExt cx="635000" cy="635000"/>
          </a:xfrm>
        </p:grpSpPr>
        <p:sp>
          <p:nvSpPr>
            <p:cNvPr id="40985" name="椭圆 5"/>
            <p:cNvSpPr>
              <a:spLocks noChangeArrowheads="1"/>
            </p:cNvSpPr>
            <p:nvPr/>
          </p:nvSpPr>
          <p:spPr bwMode="auto">
            <a:xfrm>
              <a:off x="5854700" y="9652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6" name="组合 34"/>
            <p:cNvGrpSpPr/>
            <p:nvPr/>
          </p:nvGrpSpPr>
          <p:grpSpPr bwMode="auto">
            <a:xfrm>
              <a:off x="6061259" y="1107089"/>
              <a:ext cx="236170" cy="293674"/>
              <a:chOff x="6530520" y="1856315"/>
              <a:chExt cx="236040" cy="293726"/>
            </a:xfrm>
          </p:grpSpPr>
          <p:sp>
            <p:nvSpPr>
              <p:cNvPr id="11" name="Freeform 6"/>
              <p:cNvSpPr>
                <a:spLocks noEditPoints="1"/>
              </p:cNvSpPr>
              <p:nvPr/>
            </p:nvSpPr>
            <p:spPr bwMode="auto">
              <a:xfrm>
                <a:off x="6530336" y="1912874"/>
                <a:ext cx="236408" cy="236579"/>
              </a:xfrm>
              <a:custGeom>
                <a:avLst/>
                <a:gdLst>
                  <a:gd name="T0" fmla="*/ 114 w 227"/>
                  <a:gd name="T1" fmla="*/ 0 h 227"/>
                  <a:gd name="T2" fmla="*/ 0 w 227"/>
                  <a:gd name="T3" fmla="*/ 114 h 227"/>
                  <a:gd name="T4" fmla="*/ 114 w 227"/>
                  <a:gd name="T5" fmla="*/ 227 h 227"/>
                  <a:gd name="T6" fmla="*/ 227 w 227"/>
                  <a:gd name="T7" fmla="*/ 114 h 227"/>
                  <a:gd name="T8" fmla="*/ 114 w 227"/>
                  <a:gd name="T9" fmla="*/ 0 h 227"/>
                  <a:gd name="T10" fmla="*/ 114 w 227"/>
                  <a:gd name="T11" fmla="*/ 204 h 227"/>
                  <a:gd name="T12" fmla="*/ 23 w 227"/>
                  <a:gd name="T13" fmla="*/ 114 h 227"/>
                  <a:gd name="T14" fmla="*/ 114 w 227"/>
                  <a:gd name="T15" fmla="*/ 23 h 227"/>
                  <a:gd name="T16" fmla="*/ 204 w 227"/>
                  <a:gd name="T17" fmla="*/ 114 h 227"/>
                  <a:gd name="T18" fmla="*/ 114 w 227"/>
                  <a:gd name="T19" fmla="*/ 20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227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0" y="176"/>
                      <a:pt x="51" y="227"/>
                      <a:pt x="114" y="227"/>
                    </a:cubicBezTo>
                    <a:cubicBezTo>
                      <a:pt x="176" y="227"/>
                      <a:pt x="227" y="176"/>
                      <a:pt x="227" y="114"/>
                    </a:cubicBezTo>
                    <a:cubicBezTo>
                      <a:pt x="227" y="51"/>
                      <a:pt x="176" y="0"/>
                      <a:pt x="114" y="0"/>
                    </a:cubicBezTo>
                    <a:close/>
                    <a:moveTo>
                      <a:pt x="114" y="204"/>
                    </a:moveTo>
                    <a:cubicBezTo>
                      <a:pt x="64" y="204"/>
                      <a:pt x="23" y="164"/>
                      <a:pt x="23" y="114"/>
                    </a:cubicBezTo>
                    <a:cubicBezTo>
                      <a:pt x="23" y="63"/>
                      <a:pt x="64" y="23"/>
                      <a:pt x="114" y="23"/>
                    </a:cubicBezTo>
                    <a:cubicBezTo>
                      <a:pt x="164" y="23"/>
                      <a:pt x="204" y="63"/>
                      <a:pt x="204" y="114"/>
                    </a:cubicBezTo>
                    <a:cubicBezTo>
                      <a:pt x="204" y="164"/>
                      <a:pt x="164" y="204"/>
                      <a:pt x="114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" name="Freeform 7"/>
              <p:cNvSpPr/>
              <p:nvPr/>
            </p:nvSpPr>
            <p:spPr bwMode="auto">
              <a:xfrm>
                <a:off x="6546202" y="1858889"/>
                <a:ext cx="58706" cy="52396"/>
              </a:xfrm>
              <a:custGeom>
                <a:avLst/>
                <a:gdLst>
                  <a:gd name="T0" fmla="*/ 57 w 57"/>
                  <a:gd name="T1" fmla="*/ 21 h 51"/>
                  <a:gd name="T2" fmla="*/ 16 w 57"/>
                  <a:gd name="T3" fmla="*/ 9 h 51"/>
                  <a:gd name="T4" fmla="*/ 10 w 57"/>
                  <a:gd name="T5" fmla="*/ 51 h 51"/>
                  <a:gd name="T6" fmla="*/ 26 w 57"/>
                  <a:gd name="T7" fmla="*/ 41 h 51"/>
                  <a:gd name="T8" fmla="*/ 31 w 57"/>
                  <a:gd name="T9" fmla="*/ 49 h 51"/>
                  <a:gd name="T10" fmla="*/ 47 w 57"/>
                  <a:gd name="T11" fmla="*/ 39 h 51"/>
                  <a:gd name="T12" fmla="*/ 41 w 57"/>
                  <a:gd name="T13" fmla="*/ 31 h 51"/>
                  <a:gd name="T14" fmla="*/ 57 w 57"/>
                  <a:gd name="T15" fmla="*/ 2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51">
                    <a:moveTo>
                      <a:pt x="57" y="21"/>
                    </a:moveTo>
                    <a:cubicBezTo>
                      <a:pt x="48" y="6"/>
                      <a:pt x="29" y="0"/>
                      <a:pt x="16" y="9"/>
                    </a:cubicBezTo>
                    <a:cubicBezTo>
                      <a:pt x="3" y="17"/>
                      <a:pt x="0" y="36"/>
                      <a:pt x="10" y="5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1" y="31"/>
                      <a:pt x="41" y="31"/>
                      <a:pt x="41" y="31"/>
                    </a:cubicBezTo>
                    <a:lnTo>
                      <a:pt x="5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" name="Freeform 8"/>
              <p:cNvSpPr/>
              <p:nvPr/>
            </p:nvSpPr>
            <p:spPr bwMode="auto">
              <a:xfrm>
                <a:off x="6681066" y="1855714"/>
                <a:ext cx="60292" cy="50809"/>
              </a:xfrm>
              <a:custGeom>
                <a:avLst/>
                <a:gdLst>
                  <a:gd name="T0" fmla="*/ 50 w 58"/>
                  <a:gd name="T1" fmla="*/ 49 h 49"/>
                  <a:gd name="T2" fmla="*/ 40 w 58"/>
                  <a:gd name="T3" fmla="*/ 7 h 49"/>
                  <a:gd name="T4" fmla="*/ 0 w 58"/>
                  <a:gd name="T5" fmla="*/ 23 h 49"/>
                  <a:gd name="T6" fmla="*/ 16 w 58"/>
                  <a:gd name="T7" fmla="*/ 31 h 49"/>
                  <a:gd name="T8" fmla="*/ 12 w 58"/>
                  <a:gd name="T9" fmla="*/ 40 h 49"/>
                  <a:gd name="T10" fmla="*/ 29 w 58"/>
                  <a:gd name="T11" fmla="*/ 49 h 49"/>
                  <a:gd name="T12" fmla="*/ 33 w 58"/>
                  <a:gd name="T13" fmla="*/ 40 h 49"/>
                  <a:gd name="T14" fmla="*/ 50 w 58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49">
                    <a:moveTo>
                      <a:pt x="50" y="49"/>
                    </a:moveTo>
                    <a:cubicBezTo>
                      <a:pt x="58" y="33"/>
                      <a:pt x="53" y="14"/>
                      <a:pt x="40" y="7"/>
                    </a:cubicBezTo>
                    <a:cubicBezTo>
                      <a:pt x="26" y="0"/>
                      <a:pt x="8" y="7"/>
                      <a:pt x="0" y="23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33" y="40"/>
                      <a:pt x="33" y="40"/>
                      <a:pt x="33" y="40"/>
                    </a:cubicBezTo>
                    <a:lnTo>
                      <a:pt x="50" y="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" name="Freeform 9"/>
              <p:cNvSpPr/>
              <p:nvPr/>
            </p:nvSpPr>
            <p:spPr bwMode="auto">
              <a:xfrm>
                <a:off x="6655680" y="1965270"/>
                <a:ext cx="15866" cy="82565"/>
              </a:xfrm>
              <a:custGeom>
                <a:avLst/>
                <a:gdLst>
                  <a:gd name="T0" fmla="*/ 36 w 36"/>
                  <a:gd name="T1" fmla="*/ 184 h 184"/>
                  <a:gd name="T2" fmla="*/ 0 w 36"/>
                  <a:gd name="T3" fmla="*/ 184 h 184"/>
                  <a:gd name="T4" fmla="*/ 0 w 36"/>
                  <a:gd name="T5" fmla="*/ 64 h 184"/>
                  <a:gd name="T6" fmla="*/ 0 w 36"/>
                  <a:gd name="T7" fmla="*/ 0 h 184"/>
                  <a:gd name="T8" fmla="*/ 36 w 36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84">
                    <a:moveTo>
                      <a:pt x="36" y="184"/>
                    </a:moveTo>
                    <a:lnTo>
                      <a:pt x="0" y="184"/>
                    </a:lnTo>
                    <a:lnTo>
                      <a:pt x="0" y="64"/>
                    </a:lnTo>
                    <a:lnTo>
                      <a:pt x="0" y="0"/>
                    </a:lnTo>
                    <a:lnTo>
                      <a:pt x="36" y="1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" name="Freeform 10"/>
              <p:cNvSpPr/>
              <p:nvPr/>
            </p:nvSpPr>
            <p:spPr bwMode="auto">
              <a:xfrm>
                <a:off x="6582695" y="2031957"/>
                <a:ext cx="82505" cy="15878"/>
              </a:xfrm>
              <a:custGeom>
                <a:avLst/>
                <a:gdLst>
                  <a:gd name="T0" fmla="*/ 185 w 185"/>
                  <a:gd name="T1" fmla="*/ 0 h 35"/>
                  <a:gd name="T2" fmla="*/ 185 w 185"/>
                  <a:gd name="T3" fmla="*/ 35 h 35"/>
                  <a:gd name="T4" fmla="*/ 64 w 185"/>
                  <a:gd name="T5" fmla="*/ 35 h 35"/>
                  <a:gd name="T6" fmla="*/ 0 w 185"/>
                  <a:gd name="T7" fmla="*/ 35 h 35"/>
                  <a:gd name="T8" fmla="*/ 185 w 185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35">
                    <a:moveTo>
                      <a:pt x="185" y="0"/>
                    </a:moveTo>
                    <a:lnTo>
                      <a:pt x="185" y="35"/>
                    </a:lnTo>
                    <a:lnTo>
                      <a:pt x="64" y="35"/>
                    </a:lnTo>
                    <a:lnTo>
                      <a:pt x="0" y="35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 bwMode="auto">
          <a:xfrm>
            <a:off x="4748530" y="1997710"/>
            <a:ext cx="629920" cy="635000"/>
            <a:chOff x="5035550" y="2260600"/>
            <a:chExt cx="635000" cy="635000"/>
          </a:xfrm>
        </p:grpSpPr>
        <p:sp>
          <p:nvSpPr>
            <p:cNvPr id="40979" name="椭圆 29"/>
            <p:cNvSpPr>
              <a:spLocks noChangeArrowheads="1"/>
            </p:cNvSpPr>
            <p:nvPr/>
          </p:nvSpPr>
          <p:spPr bwMode="auto">
            <a:xfrm>
              <a:off x="5035550" y="22606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0" name="组合 45"/>
            <p:cNvGrpSpPr/>
            <p:nvPr/>
          </p:nvGrpSpPr>
          <p:grpSpPr bwMode="auto">
            <a:xfrm>
              <a:off x="5246235" y="2479999"/>
              <a:ext cx="242207" cy="183501"/>
              <a:chOff x="3595616" y="3834061"/>
              <a:chExt cx="240636" cy="182445"/>
            </a:xfrm>
          </p:grpSpPr>
          <p:sp>
            <p:nvSpPr>
              <p:cNvPr id="24" name="Freeform 12"/>
              <p:cNvSpPr/>
              <p:nvPr/>
            </p:nvSpPr>
            <p:spPr bwMode="auto">
              <a:xfrm>
                <a:off x="3603952" y="3833739"/>
                <a:ext cx="231849" cy="115220"/>
              </a:xfrm>
              <a:custGeom>
                <a:avLst/>
                <a:gdLst>
                  <a:gd name="T0" fmla="*/ 103 w 237"/>
                  <a:gd name="T1" fmla="*/ 99 h 116"/>
                  <a:gd name="T2" fmla="*/ 134 w 237"/>
                  <a:gd name="T3" fmla="*/ 95 h 116"/>
                  <a:gd name="T4" fmla="*/ 226 w 237"/>
                  <a:gd name="T5" fmla="*/ 12 h 116"/>
                  <a:gd name="T6" fmla="*/ 219 w 237"/>
                  <a:gd name="T7" fmla="*/ 0 h 116"/>
                  <a:gd name="T8" fmla="*/ 13 w 237"/>
                  <a:gd name="T9" fmla="*/ 0 h 116"/>
                  <a:gd name="T10" fmla="*/ 6 w 237"/>
                  <a:gd name="T11" fmla="*/ 10 h 116"/>
                  <a:gd name="T12" fmla="*/ 103 w 237"/>
                  <a:gd name="T13" fmla="*/ 99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7" h="116">
                    <a:moveTo>
                      <a:pt x="103" y="99"/>
                    </a:moveTo>
                    <a:cubicBezTo>
                      <a:pt x="103" y="99"/>
                      <a:pt x="115" y="116"/>
                      <a:pt x="134" y="95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6" y="12"/>
                      <a:pt x="237" y="1"/>
                      <a:pt x="2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0" y="1"/>
                      <a:pt x="6" y="10"/>
                    </a:cubicBezTo>
                    <a:lnTo>
                      <a:pt x="103" y="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13"/>
              <p:cNvSpPr/>
              <p:nvPr/>
            </p:nvSpPr>
            <p:spPr bwMode="auto">
              <a:xfrm>
                <a:off x="3753786" y="3854257"/>
                <a:ext cx="82015" cy="148366"/>
              </a:xfrm>
              <a:custGeom>
                <a:avLst/>
                <a:gdLst>
                  <a:gd name="T0" fmla="*/ 82 w 83"/>
                  <a:gd name="T1" fmla="*/ 132 h 152"/>
                  <a:gd name="T2" fmla="*/ 82 w 83"/>
                  <a:gd name="T3" fmla="*/ 17 h 152"/>
                  <a:gd name="T4" fmla="*/ 70 w 83"/>
                  <a:gd name="T5" fmla="*/ 12 h 152"/>
                  <a:gd name="T6" fmla="*/ 6 w 83"/>
                  <a:gd name="T7" fmla="*/ 74 h 152"/>
                  <a:gd name="T8" fmla="*/ 10 w 83"/>
                  <a:gd name="T9" fmla="*/ 84 h 152"/>
                  <a:gd name="T10" fmla="*/ 67 w 83"/>
                  <a:gd name="T11" fmla="*/ 137 h 152"/>
                  <a:gd name="T12" fmla="*/ 82 w 83"/>
                  <a:gd name="T13" fmla="*/ 13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52">
                    <a:moveTo>
                      <a:pt x="82" y="132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0"/>
                      <a:pt x="70" y="12"/>
                      <a:pt x="70" y="12"/>
                    </a:cubicBezTo>
                    <a:cubicBezTo>
                      <a:pt x="6" y="74"/>
                      <a:pt x="6" y="74"/>
                      <a:pt x="6" y="74"/>
                    </a:cubicBezTo>
                    <a:cubicBezTo>
                      <a:pt x="0" y="80"/>
                      <a:pt x="10" y="84"/>
                      <a:pt x="10" y="84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83" y="152"/>
                      <a:pt x="82" y="132"/>
                      <a:pt x="82" y="1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14"/>
              <p:cNvSpPr/>
              <p:nvPr/>
            </p:nvSpPr>
            <p:spPr bwMode="auto">
              <a:xfrm>
                <a:off x="3602375" y="3941068"/>
                <a:ext cx="227117" cy="75761"/>
              </a:xfrm>
              <a:custGeom>
                <a:avLst/>
                <a:gdLst>
                  <a:gd name="T0" fmla="*/ 224 w 234"/>
                  <a:gd name="T1" fmla="*/ 66 h 78"/>
                  <a:gd name="T2" fmla="*/ 144 w 234"/>
                  <a:gd name="T3" fmla="*/ 0 h 78"/>
                  <a:gd name="T4" fmla="*/ 117 w 234"/>
                  <a:gd name="T5" fmla="*/ 13 h 78"/>
                  <a:gd name="T6" fmla="*/ 90 w 234"/>
                  <a:gd name="T7" fmla="*/ 0 h 78"/>
                  <a:gd name="T8" fmla="*/ 10 w 234"/>
                  <a:gd name="T9" fmla="*/ 66 h 78"/>
                  <a:gd name="T10" fmla="*/ 13 w 234"/>
                  <a:gd name="T11" fmla="*/ 78 h 78"/>
                  <a:gd name="T12" fmla="*/ 117 w 234"/>
                  <a:gd name="T13" fmla="*/ 78 h 78"/>
                  <a:gd name="T14" fmla="*/ 118 w 234"/>
                  <a:gd name="T15" fmla="*/ 78 h 78"/>
                  <a:gd name="T16" fmla="*/ 221 w 234"/>
                  <a:gd name="T17" fmla="*/ 78 h 78"/>
                  <a:gd name="T18" fmla="*/ 224 w 234"/>
                  <a:gd name="T19" fmla="*/ 6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4" h="78">
                    <a:moveTo>
                      <a:pt x="224" y="66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44" y="0"/>
                      <a:pt x="132" y="12"/>
                      <a:pt x="117" y="13"/>
                    </a:cubicBezTo>
                    <a:cubicBezTo>
                      <a:pt x="102" y="12"/>
                      <a:pt x="90" y="0"/>
                      <a:pt x="90" y="0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0" y="73"/>
                      <a:pt x="13" y="78"/>
                      <a:pt x="13" y="78"/>
                    </a:cubicBezTo>
                    <a:cubicBezTo>
                      <a:pt x="117" y="78"/>
                      <a:pt x="117" y="78"/>
                      <a:pt x="117" y="78"/>
                    </a:cubicBezTo>
                    <a:cubicBezTo>
                      <a:pt x="118" y="78"/>
                      <a:pt x="118" y="78"/>
                      <a:pt x="118" y="78"/>
                    </a:cubicBezTo>
                    <a:cubicBezTo>
                      <a:pt x="221" y="78"/>
                      <a:pt x="221" y="78"/>
                      <a:pt x="221" y="78"/>
                    </a:cubicBezTo>
                    <a:cubicBezTo>
                      <a:pt x="221" y="78"/>
                      <a:pt x="234" y="73"/>
                      <a:pt x="224" y="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15"/>
              <p:cNvSpPr/>
              <p:nvPr/>
            </p:nvSpPr>
            <p:spPr bwMode="auto">
              <a:xfrm>
                <a:off x="3596066" y="3855836"/>
                <a:ext cx="88323" cy="143631"/>
              </a:xfrm>
              <a:custGeom>
                <a:avLst/>
                <a:gdLst>
                  <a:gd name="T0" fmla="*/ 1 w 90"/>
                  <a:gd name="T1" fmla="*/ 127 h 146"/>
                  <a:gd name="T2" fmla="*/ 1 w 90"/>
                  <a:gd name="T3" fmla="*/ 17 h 146"/>
                  <a:gd name="T4" fmla="*/ 14 w 90"/>
                  <a:gd name="T5" fmla="*/ 11 h 146"/>
                  <a:gd name="T6" fmla="*/ 84 w 90"/>
                  <a:gd name="T7" fmla="*/ 71 h 146"/>
                  <a:gd name="T8" fmla="*/ 79 w 90"/>
                  <a:gd name="T9" fmla="*/ 81 h 146"/>
                  <a:gd name="T10" fmla="*/ 17 w 90"/>
                  <a:gd name="T11" fmla="*/ 131 h 146"/>
                  <a:gd name="T12" fmla="*/ 1 w 90"/>
                  <a:gd name="T13" fmla="*/ 12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46">
                    <a:moveTo>
                      <a:pt x="1" y="127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4" y="0"/>
                      <a:pt x="14" y="11"/>
                      <a:pt x="14" y="1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90" y="76"/>
                      <a:pt x="79" y="81"/>
                      <a:pt x="79" y="81"/>
                    </a:cubicBezTo>
                    <a:cubicBezTo>
                      <a:pt x="17" y="131"/>
                      <a:pt x="17" y="131"/>
                      <a:pt x="17" y="131"/>
                    </a:cubicBezTo>
                    <a:cubicBezTo>
                      <a:pt x="0" y="146"/>
                      <a:pt x="1" y="127"/>
                      <a:pt x="1" y="12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6" name="组合 45"/>
          <p:cNvGrpSpPr/>
          <p:nvPr/>
        </p:nvGrpSpPr>
        <p:grpSpPr bwMode="auto">
          <a:xfrm>
            <a:off x="4748530" y="3608070"/>
            <a:ext cx="660400" cy="635000"/>
            <a:chOff x="5035550" y="3470275"/>
            <a:chExt cx="635000" cy="635000"/>
          </a:xfrm>
        </p:grpSpPr>
        <p:sp>
          <p:nvSpPr>
            <p:cNvPr id="40975" name="椭圆 37"/>
            <p:cNvSpPr>
              <a:spLocks noChangeArrowheads="1"/>
            </p:cNvSpPr>
            <p:nvPr/>
          </p:nvSpPr>
          <p:spPr bwMode="auto">
            <a:xfrm>
              <a:off x="5035550" y="3470275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76" name="组合 37"/>
            <p:cNvGrpSpPr/>
            <p:nvPr/>
          </p:nvGrpSpPr>
          <p:grpSpPr bwMode="auto">
            <a:xfrm>
              <a:off x="5234679" y="3671760"/>
              <a:ext cx="259411" cy="232029"/>
              <a:chOff x="1618649" y="3780727"/>
              <a:chExt cx="305312" cy="273284"/>
            </a:xfrm>
          </p:grpSpPr>
          <p:sp>
            <p:nvSpPr>
              <p:cNvPr id="40977" name="Freeform 6"/>
              <p:cNvSpPr/>
              <p:nvPr/>
            </p:nvSpPr>
            <p:spPr bwMode="auto">
              <a:xfrm>
                <a:off x="1656039" y="3814267"/>
                <a:ext cx="226075" cy="239329"/>
              </a:xfrm>
              <a:custGeom>
                <a:avLst/>
                <a:gdLst>
                  <a:gd name="T0" fmla="*/ 0 w 548"/>
                  <a:gd name="T1" fmla="*/ 78394 h 577"/>
                  <a:gd name="T2" fmla="*/ 0 w 548"/>
                  <a:gd name="T3" fmla="*/ 233107 h 577"/>
                  <a:gd name="T4" fmla="*/ 73433 w 548"/>
                  <a:gd name="T5" fmla="*/ 239329 h 577"/>
                  <a:gd name="T6" fmla="*/ 74258 w 548"/>
                  <a:gd name="T7" fmla="*/ 141026 h 577"/>
                  <a:gd name="T8" fmla="*/ 146454 w 548"/>
                  <a:gd name="T9" fmla="*/ 142270 h 577"/>
                  <a:gd name="T10" fmla="*/ 147279 w 548"/>
                  <a:gd name="T11" fmla="*/ 239329 h 577"/>
                  <a:gd name="T12" fmla="*/ 226075 w 548"/>
                  <a:gd name="T13" fmla="*/ 233107 h 577"/>
                  <a:gd name="T14" fmla="*/ 226075 w 548"/>
                  <a:gd name="T15" fmla="*/ 71757 h 577"/>
                  <a:gd name="T16" fmla="*/ 112212 w 548"/>
                  <a:gd name="T17" fmla="*/ 0 h 577"/>
                  <a:gd name="T18" fmla="*/ 0 w 548"/>
                  <a:gd name="T19" fmla="*/ 78394 h 57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48" h="577">
                    <a:moveTo>
                      <a:pt x="0" y="189"/>
                    </a:moveTo>
                    <a:lnTo>
                      <a:pt x="0" y="562"/>
                    </a:lnTo>
                    <a:lnTo>
                      <a:pt x="178" y="577"/>
                    </a:lnTo>
                    <a:lnTo>
                      <a:pt x="180" y="340"/>
                    </a:lnTo>
                    <a:lnTo>
                      <a:pt x="355" y="343"/>
                    </a:lnTo>
                    <a:lnTo>
                      <a:pt x="357" y="577"/>
                    </a:lnTo>
                    <a:lnTo>
                      <a:pt x="548" y="562"/>
                    </a:lnTo>
                    <a:lnTo>
                      <a:pt x="548" y="173"/>
                    </a:lnTo>
                    <a:lnTo>
                      <a:pt x="272" y="0"/>
                    </a:lnTo>
                    <a:lnTo>
                      <a:pt x="0" y="1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978" name="Freeform 7"/>
              <p:cNvSpPr/>
              <p:nvPr/>
            </p:nvSpPr>
            <p:spPr bwMode="auto">
              <a:xfrm>
                <a:off x="1618671" y="3780612"/>
                <a:ext cx="304548" cy="117794"/>
              </a:xfrm>
              <a:custGeom>
                <a:avLst/>
                <a:gdLst>
                  <a:gd name="T0" fmla="*/ 297693 w 311"/>
                  <a:gd name="T1" fmla="*/ 85401 h 120"/>
                  <a:gd name="T2" fmla="*/ 153743 w 311"/>
                  <a:gd name="T3" fmla="*/ 1963 h 120"/>
                  <a:gd name="T4" fmla="*/ 149826 w 311"/>
                  <a:gd name="T5" fmla="*/ 0 h 120"/>
                  <a:gd name="T6" fmla="*/ 142971 w 311"/>
                  <a:gd name="T7" fmla="*/ 1963 h 120"/>
                  <a:gd name="T8" fmla="*/ 5876 w 311"/>
                  <a:gd name="T9" fmla="*/ 98162 h 120"/>
                  <a:gd name="T10" fmla="*/ 3917 w 311"/>
                  <a:gd name="T11" fmla="*/ 111904 h 120"/>
                  <a:gd name="T12" fmla="*/ 17627 w 311"/>
                  <a:gd name="T13" fmla="*/ 114849 h 120"/>
                  <a:gd name="T14" fmla="*/ 148847 w 311"/>
                  <a:gd name="T15" fmla="*/ 21596 h 120"/>
                  <a:gd name="T16" fmla="*/ 287901 w 311"/>
                  <a:gd name="T17" fmla="*/ 103070 h 120"/>
                  <a:gd name="T18" fmla="*/ 301610 w 311"/>
                  <a:gd name="T19" fmla="*/ 99143 h 120"/>
                  <a:gd name="T20" fmla="*/ 297693 w 311"/>
                  <a:gd name="T21" fmla="*/ 85401 h 12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11" h="120">
                    <a:moveTo>
                      <a:pt x="304" y="87"/>
                    </a:moveTo>
                    <a:cubicBezTo>
                      <a:pt x="157" y="2"/>
                      <a:pt x="157" y="2"/>
                      <a:pt x="157" y="2"/>
                    </a:cubicBezTo>
                    <a:cubicBezTo>
                      <a:pt x="156" y="1"/>
                      <a:pt x="154" y="0"/>
                      <a:pt x="153" y="0"/>
                    </a:cubicBezTo>
                    <a:cubicBezTo>
                      <a:pt x="150" y="0"/>
                      <a:pt x="148" y="1"/>
                      <a:pt x="146" y="2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2" y="103"/>
                      <a:pt x="0" y="109"/>
                      <a:pt x="4" y="114"/>
                    </a:cubicBezTo>
                    <a:cubicBezTo>
                      <a:pt x="7" y="119"/>
                      <a:pt x="13" y="120"/>
                      <a:pt x="18" y="117"/>
                    </a:cubicBezTo>
                    <a:cubicBezTo>
                      <a:pt x="152" y="22"/>
                      <a:pt x="152" y="22"/>
                      <a:pt x="152" y="22"/>
                    </a:cubicBezTo>
                    <a:cubicBezTo>
                      <a:pt x="294" y="105"/>
                      <a:pt x="294" y="105"/>
                      <a:pt x="294" y="105"/>
                    </a:cubicBezTo>
                    <a:cubicBezTo>
                      <a:pt x="299" y="108"/>
                      <a:pt x="305" y="106"/>
                      <a:pt x="308" y="101"/>
                    </a:cubicBezTo>
                    <a:cubicBezTo>
                      <a:pt x="311" y="97"/>
                      <a:pt x="309" y="90"/>
                      <a:pt x="304" y="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组合 54"/>
          <p:cNvGrpSpPr/>
          <p:nvPr/>
        </p:nvGrpSpPr>
        <p:grpSpPr bwMode="auto">
          <a:xfrm>
            <a:off x="5357495" y="349885"/>
            <a:ext cx="3697605" cy="1553870"/>
            <a:chOff x="5859319" y="981268"/>
            <a:chExt cx="3022495" cy="1553805"/>
          </a:xfrm>
        </p:grpSpPr>
        <p:sp>
          <p:nvSpPr>
            <p:cNvPr id="40973" name="文本框 66"/>
            <p:cNvSpPr txBox="1">
              <a:spLocks noChangeArrowheads="1"/>
            </p:cNvSpPr>
            <p:nvPr/>
          </p:nvSpPr>
          <p:spPr bwMode="auto">
            <a:xfrm>
              <a:off x="5886288" y="1289890"/>
              <a:ext cx="2995526" cy="12451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latinLnBrk="0">
                <a:lnSpc>
                  <a:spcPts val="1800"/>
                </a:lnSpc>
              </a:pPr>
              <a:r>
                <a:rPr lang="zh-CN" altLang="en-US" sz="1200" dirty="0"/>
                <a:t>这是我的第一份真正意义上的工作，对我来说意义重大，是一个转折点。是我正式步社会的入口，从此以后我不再是一名在校学生，也不属于</a:t>
              </a:r>
              <a:r>
                <a:rPr lang="en-US" altLang="zh-CN" sz="1200" dirty="0"/>
                <a:t>“</a:t>
              </a:r>
              <a:r>
                <a:rPr lang="zh-CN" altLang="en-US" sz="1200" dirty="0"/>
                <a:t>新员工</a:t>
              </a:r>
              <a:r>
                <a:rPr lang="en-US" altLang="zh-CN" sz="1200" dirty="0"/>
                <a:t>”</a:t>
              </a:r>
              <a:r>
                <a:rPr lang="zh-CN" altLang="en-US" sz="1200" dirty="0"/>
                <a:t>的行列，我要用所学知识去创造财富和价值，为自己，为公司，为社会。</a:t>
              </a:r>
            </a:p>
          </p:txBody>
        </p:sp>
        <p:sp>
          <p:nvSpPr>
            <p:cNvPr id="40974" name="文本框 50"/>
            <p:cNvSpPr txBox="1">
              <a:spLocks noChangeArrowheads="1"/>
            </p:cNvSpPr>
            <p:nvPr/>
          </p:nvSpPr>
          <p:spPr bwMode="auto">
            <a:xfrm>
              <a:off x="5859319" y="981268"/>
              <a:ext cx="1000725" cy="337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新的定位</a:t>
              </a:r>
            </a:p>
          </p:txBody>
        </p:sp>
      </p:grpSp>
      <p:grpSp>
        <p:nvGrpSpPr>
          <p:cNvPr id="54" name="组合 53"/>
          <p:cNvGrpSpPr/>
          <p:nvPr/>
        </p:nvGrpSpPr>
        <p:grpSpPr bwMode="auto">
          <a:xfrm>
            <a:off x="5357495" y="1955800"/>
            <a:ext cx="3697605" cy="1553868"/>
            <a:chOff x="5859319" y="2238568"/>
            <a:chExt cx="3022495" cy="1553810"/>
          </a:xfrm>
        </p:grpSpPr>
        <p:sp>
          <p:nvSpPr>
            <p:cNvPr id="40971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1245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l" latinLnBrk="0">
                <a:lnSpc>
                  <a:spcPts val="1800"/>
                </a:lnSpc>
                <a:buClrTx/>
                <a:buSzTx/>
                <a:buFontTx/>
              </a:pPr>
              <a:r>
                <a:rPr lang="zh-CN" altLang="en-US" sz="1200" dirty="0"/>
                <a:t>工作之中，我深深地体会到团队合作的重要，我们就如螺丝钉，任何一个环节出错都有可能导致机器瘫痪，只有我们协同合作，才能实现我们的共同价值，创造和发挥出更大的作用。追随一个有灵魂的团队。</a:t>
              </a:r>
            </a:p>
          </p:txBody>
        </p:sp>
        <p:sp>
          <p:nvSpPr>
            <p:cNvPr id="40972" name="文本框 52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1000725" cy="337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团队精神</a:t>
              </a:r>
            </a:p>
          </p:txBody>
        </p:sp>
      </p:grpSp>
      <p:grpSp>
        <p:nvGrpSpPr>
          <p:cNvPr id="56" name="组合 55"/>
          <p:cNvGrpSpPr/>
          <p:nvPr/>
        </p:nvGrpSpPr>
        <p:grpSpPr bwMode="auto">
          <a:xfrm>
            <a:off x="5357495" y="3533140"/>
            <a:ext cx="3697605" cy="1553868"/>
            <a:chOff x="5859319" y="2238568"/>
            <a:chExt cx="3022495" cy="1553810"/>
          </a:xfrm>
        </p:grpSpPr>
        <p:sp>
          <p:nvSpPr>
            <p:cNvPr id="40969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1245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l" latinLnBrk="0">
                <a:lnSpc>
                  <a:spcPts val="1800"/>
                </a:lnSpc>
                <a:buClrTx/>
                <a:buSzTx/>
                <a:buFontTx/>
              </a:pPr>
              <a:r>
                <a:rPr lang="zh-CN" altLang="en-US" sz="1200" dirty="0"/>
                <a:t>在工作中责任感是至关重要的，我们要做一个勇于承担责任的人，在一个团队中工作上的事，就是我们大家的事，要一起承担和解决，不能有各扫门前雪的倾向，众志成城，力量汇聚在一起</a:t>
              </a:r>
              <a:r>
                <a:rPr lang="en-US" altLang="zh-CN" sz="1200" dirty="0"/>
                <a:t>,</a:t>
              </a:r>
              <a:r>
                <a:rPr lang="zh-CN" altLang="en-US" sz="1200" dirty="0"/>
                <a:t>才是真正的最强战队。</a:t>
              </a:r>
            </a:p>
          </p:txBody>
        </p:sp>
        <p:sp>
          <p:nvSpPr>
            <p:cNvPr id="40970" name="文本框 57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796262" cy="337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责任感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80208" y="802492"/>
            <a:ext cx="4167818" cy="4043598"/>
            <a:chOff x="717" y="1104"/>
            <a:chExt cx="6345" cy="6234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/>
            <a:srcRect l="20634" t="427" r="16840" b="-427"/>
            <a:stretch>
              <a:fillRect/>
            </a:stretch>
          </p:blipFill>
          <p:spPr>
            <a:xfrm>
              <a:off x="2849" y="5229"/>
              <a:ext cx="2109" cy="2109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4"/>
            <a:srcRect l="21853" r="21853"/>
            <a:stretch>
              <a:fillRect/>
            </a:stretch>
          </p:blipFill>
          <p:spPr>
            <a:xfrm>
              <a:off x="2866" y="3151"/>
              <a:ext cx="2075" cy="2075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/>
            <a:srcRect l="14151" t="-1084" r="19119" b="1084"/>
            <a:stretch>
              <a:fillRect/>
            </a:stretch>
          </p:blipFill>
          <p:spPr>
            <a:xfrm>
              <a:off x="2866" y="1104"/>
              <a:ext cx="2122" cy="2122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6"/>
            <a:srcRect l="16677" r="16677"/>
            <a:stretch>
              <a:fillRect/>
            </a:stretch>
          </p:blipFill>
          <p:spPr>
            <a:xfrm>
              <a:off x="4940" y="3151"/>
              <a:ext cx="2122" cy="2122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7"/>
            <a:srcRect l="9940" t="378" r="64" b="-378"/>
            <a:stretch>
              <a:fillRect/>
            </a:stretch>
          </p:blipFill>
          <p:spPr>
            <a:xfrm>
              <a:off x="717" y="3132"/>
              <a:ext cx="2133" cy="2132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43" name="Freeform 17"/>
          <p:cNvSpPr>
            <a:spLocks noEditPoints="1"/>
          </p:cNvSpPr>
          <p:nvPr/>
        </p:nvSpPr>
        <p:spPr bwMode="auto">
          <a:xfrm>
            <a:off x="403156" y="745582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FFFFFF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工作体会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3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800350" cy="31534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04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</a:t>
            </a:r>
            <a:r>
              <a:rPr lang="zh-CN" altLang="en-US" sz="1400" b="1" dirty="0">
                <a:sym typeface="+mn-ea"/>
              </a:rPr>
              <a:t>下一步工作规划</a:t>
            </a:r>
            <a:endParaRPr lang="zh-CN" altLang="en-US" sz="1400" b="1" dirty="0"/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、目标实现的要点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375666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工作规划与展望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1689100" y="1533525"/>
            <a:ext cx="5003800" cy="465664"/>
            <a:chOff x="1712263" y="1577801"/>
            <a:chExt cx="4708525" cy="212725"/>
          </a:xfrm>
        </p:grpSpPr>
        <p:sp>
          <p:nvSpPr>
            <p:cNvPr id="63" name="文本框 69"/>
            <p:cNvSpPr txBox="1">
              <a:spLocks noChangeArrowheads="1"/>
            </p:cNvSpPr>
            <p:nvPr/>
          </p:nvSpPr>
          <p:spPr bwMode="auto">
            <a:xfrm>
              <a:off x="1731313" y="1645785"/>
              <a:ext cx="4601845" cy="111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掌握提升基本工作技能、适应工作节奏及要求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1712263" y="1577801"/>
              <a:ext cx="4708525" cy="212725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1010920" y="1621790"/>
            <a:ext cx="642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</a:t>
            </a:r>
            <a:r>
              <a:rPr lang="zh-CN" altLang="en-US" sz="1800" b="1" dirty="0">
                <a:solidFill>
                  <a:schemeClr val="bg1"/>
                </a:solidFill>
              </a:rPr>
              <a:t>、</a:t>
            </a:r>
          </a:p>
        </p:txBody>
      </p:sp>
      <p:sp>
        <p:nvSpPr>
          <p:cNvPr id="74" name="矩形 73"/>
          <p:cNvSpPr/>
          <p:nvPr/>
        </p:nvSpPr>
        <p:spPr>
          <a:xfrm>
            <a:off x="1010920" y="2199640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二、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010920" y="2780665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三、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010920" y="3422650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四、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03555" y="4064378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五、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04475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75747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39780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673225" y="2126615"/>
            <a:ext cx="6450965" cy="479747"/>
            <a:chOff x="1708749" y="2067270"/>
            <a:chExt cx="6111479" cy="212601"/>
          </a:xfrm>
        </p:grpSpPr>
        <p:sp>
          <p:nvSpPr>
            <p:cNvPr id="87" name="文本框 69"/>
            <p:cNvSpPr txBox="1">
              <a:spLocks noChangeArrowheads="1"/>
            </p:cNvSpPr>
            <p:nvPr/>
          </p:nvSpPr>
          <p:spPr bwMode="auto">
            <a:xfrm>
              <a:off x="1708749" y="2135369"/>
              <a:ext cx="6111479" cy="1086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独立自主完成工作，持续学习，提高自己各项技能操作水平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1712262" y="206727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" name="文本框 69"/>
          <p:cNvSpPr txBox="1">
            <a:spLocks noChangeArrowheads="1"/>
          </p:cNvSpPr>
          <p:nvPr/>
        </p:nvSpPr>
        <p:spPr bwMode="auto">
          <a:xfrm>
            <a:off x="1685925" y="2844800"/>
            <a:ext cx="6354445" cy="245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12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继续加强对公司产品知识的学习，更加的了解自己的产品</a:t>
            </a:r>
          </a:p>
        </p:txBody>
      </p:sp>
      <p:sp>
        <p:nvSpPr>
          <p:cNvPr id="4" name="矩形 3"/>
          <p:cNvSpPr/>
          <p:nvPr/>
        </p:nvSpPr>
        <p:spPr>
          <a:xfrm>
            <a:off x="1689100" y="2722880"/>
            <a:ext cx="6124575" cy="480060"/>
          </a:xfrm>
          <a:prstGeom prst="rect">
            <a:avLst/>
          </a:prstGeom>
          <a:noFill/>
          <a:ln w="3175">
            <a:solidFill>
              <a:srgbClr val="A4E2F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73225" y="3364865"/>
            <a:ext cx="7110095" cy="479637"/>
            <a:chOff x="1708749" y="2067270"/>
            <a:chExt cx="6031603" cy="212601"/>
          </a:xfrm>
        </p:grpSpPr>
        <p:sp>
          <p:nvSpPr>
            <p:cNvPr id="6" name="文本框 69"/>
            <p:cNvSpPr txBox="1">
              <a:spLocks noChangeArrowheads="1"/>
            </p:cNvSpPr>
            <p:nvPr/>
          </p:nvSpPr>
          <p:spPr bwMode="auto">
            <a:xfrm>
              <a:off x="1708749" y="2135332"/>
              <a:ext cx="5984383" cy="108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提高处理售前、售后工作能力，多多完善和补充工作中的不足之处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1712262" y="206727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676400" y="4006850"/>
            <a:ext cx="5899785" cy="479782"/>
            <a:chOff x="1708749" y="2067270"/>
            <a:chExt cx="6819704" cy="212437"/>
          </a:xfrm>
        </p:grpSpPr>
        <p:sp>
          <p:nvSpPr>
            <p:cNvPr id="9" name="文本框 69"/>
            <p:cNvSpPr txBox="1">
              <a:spLocks noChangeArrowheads="1"/>
            </p:cNvSpPr>
            <p:nvPr/>
          </p:nvSpPr>
          <p:spPr bwMode="auto">
            <a:xfrm>
              <a:off x="1708749" y="2135133"/>
              <a:ext cx="6456693" cy="1085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进一步了解和学习京东、拼多多平台相关技术操作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1711963" y="2067270"/>
              <a:ext cx="6816490" cy="212437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下一步工作规划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1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1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1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1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7" grpId="0"/>
          <p:bldP spid="84" grpId="0" bldLvl="0" animBg="1"/>
          <p:bldP spid="85" grpId="0" bldLvl="0" animBg="1"/>
          <p:bldP spid="86" grpId="0" bldLvl="0" animBg="1"/>
          <p:bldP spid="3" grpId="0"/>
          <p:bldP spid="4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4" grpId="0" bldLvl="0" animBg="1"/>
          <p:bldP spid="85" grpId="0" bldLvl="0" animBg="1"/>
          <p:bldP spid="86" grpId="0" bldLvl="0" animBg="1"/>
          <p:bldP spid="77" grpId="0"/>
          <p:bldP spid="3" grpId="0"/>
          <p:bldP spid="4" grpId="0" bldLvl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977103" y="2166938"/>
            <a:ext cx="1194367" cy="684526"/>
            <a:chOff x="3977103" y="2597468"/>
            <a:chExt cx="1194367" cy="684526"/>
          </a:xfrm>
        </p:grpSpPr>
        <p:grpSp>
          <p:nvGrpSpPr>
            <p:cNvPr id="60" name="组合 59"/>
            <p:cNvGrpSpPr/>
            <p:nvPr/>
          </p:nvGrpSpPr>
          <p:grpSpPr>
            <a:xfrm>
              <a:off x="4317849" y="2597468"/>
              <a:ext cx="445294" cy="276226"/>
              <a:chOff x="5537201" y="3371850"/>
              <a:chExt cx="593725" cy="368301"/>
            </a:xfrm>
            <a:solidFill>
              <a:srgbClr val="014866"/>
            </a:solidFill>
          </p:grpSpPr>
          <p:sp>
            <p:nvSpPr>
              <p:cNvPr id="62" name="Freeform 264"/>
              <p:cNvSpPr/>
              <p:nvPr/>
            </p:nvSpPr>
            <p:spPr bwMode="auto">
              <a:xfrm>
                <a:off x="5684838" y="3371850"/>
                <a:ext cx="298450" cy="368300"/>
              </a:xfrm>
              <a:custGeom>
                <a:avLst/>
                <a:gdLst>
                  <a:gd name="T0" fmla="*/ 126 w 132"/>
                  <a:gd name="T1" fmla="*/ 135 h 163"/>
                  <a:gd name="T2" fmla="*/ 89 w 132"/>
                  <a:gd name="T3" fmla="*/ 73 h 163"/>
                  <a:gd name="T4" fmla="*/ 79 w 132"/>
                  <a:gd name="T5" fmla="*/ 73 h 163"/>
                  <a:gd name="T6" fmla="*/ 104 w 132"/>
                  <a:gd name="T7" fmla="*/ 38 h 163"/>
                  <a:gd name="T8" fmla="*/ 66 w 132"/>
                  <a:gd name="T9" fmla="*/ 0 h 163"/>
                  <a:gd name="T10" fmla="*/ 28 w 132"/>
                  <a:gd name="T11" fmla="*/ 38 h 163"/>
                  <a:gd name="T12" fmla="*/ 53 w 132"/>
                  <a:gd name="T13" fmla="*/ 73 h 163"/>
                  <a:gd name="T14" fmla="*/ 43 w 132"/>
                  <a:gd name="T15" fmla="*/ 73 h 163"/>
                  <a:gd name="T16" fmla="*/ 6 w 132"/>
                  <a:gd name="T17" fmla="*/ 135 h 163"/>
                  <a:gd name="T18" fmla="*/ 11 w 132"/>
                  <a:gd name="T19" fmla="*/ 163 h 163"/>
                  <a:gd name="T20" fmla="*/ 56 w 132"/>
                  <a:gd name="T21" fmla="*/ 163 h 163"/>
                  <a:gd name="T22" fmla="*/ 65 w 132"/>
                  <a:gd name="T23" fmla="*/ 86 h 163"/>
                  <a:gd name="T24" fmla="*/ 55 w 132"/>
                  <a:gd name="T25" fmla="*/ 76 h 163"/>
                  <a:gd name="T26" fmla="*/ 77 w 132"/>
                  <a:gd name="T27" fmla="*/ 76 h 163"/>
                  <a:gd name="T28" fmla="*/ 67 w 132"/>
                  <a:gd name="T29" fmla="*/ 86 h 163"/>
                  <a:gd name="T30" fmla="*/ 76 w 132"/>
                  <a:gd name="T31" fmla="*/ 163 h 163"/>
                  <a:gd name="T32" fmla="*/ 121 w 132"/>
                  <a:gd name="T33" fmla="*/ 163 h 163"/>
                  <a:gd name="T34" fmla="*/ 126 w 132"/>
                  <a:gd name="T35" fmla="*/ 13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163">
                    <a:moveTo>
                      <a:pt x="126" y="135"/>
                    </a:moveTo>
                    <a:cubicBezTo>
                      <a:pt x="121" y="123"/>
                      <a:pt x="109" y="73"/>
                      <a:pt x="89" y="73"/>
                    </a:cubicBezTo>
                    <a:cubicBezTo>
                      <a:pt x="79" y="73"/>
                      <a:pt x="79" y="73"/>
                      <a:pt x="79" y="73"/>
                    </a:cubicBezTo>
                    <a:cubicBezTo>
                      <a:pt x="93" y="68"/>
                      <a:pt x="104" y="54"/>
                      <a:pt x="104" y="38"/>
                    </a:cubicBezTo>
                    <a:cubicBezTo>
                      <a:pt x="104" y="17"/>
                      <a:pt x="87" y="0"/>
                      <a:pt x="66" y="0"/>
                    </a:cubicBezTo>
                    <a:cubicBezTo>
                      <a:pt x="45" y="0"/>
                      <a:pt x="28" y="17"/>
                      <a:pt x="28" y="38"/>
                    </a:cubicBezTo>
                    <a:cubicBezTo>
                      <a:pt x="28" y="54"/>
                      <a:pt x="39" y="68"/>
                      <a:pt x="5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23" y="73"/>
                      <a:pt x="11" y="123"/>
                      <a:pt x="6" y="135"/>
                    </a:cubicBezTo>
                    <a:cubicBezTo>
                      <a:pt x="0" y="153"/>
                      <a:pt x="11" y="163"/>
                      <a:pt x="11" y="163"/>
                    </a:cubicBezTo>
                    <a:cubicBezTo>
                      <a:pt x="56" y="163"/>
                      <a:pt x="56" y="163"/>
                      <a:pt x="56" y="163"/>
                    </a:cubicBezTo>
                    <a:cubicBezTo>
                      <a:pt x="65" y="86"/>
                      <a:pt x="65" y="86"/>
                      <a:pt x="65" y="86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121" y="163"/>
                      <a:pt x="121" y="163"/>
                      <a:pt x="121" y="163"/>
                    </a:cubicBezTo>
                    <a:cubicBezTo>
                      <a:pt x="121" y="163"/>
                      <a:pt x="132" y="153"/>
                      <a:pt x="126" y="135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4" name="Freeform 265"/>
              <p:cNvSpPr/>
              <p:nvPr/>
            </p:nvSpPr>
            <p:spPr bwMode="auto">
              <a:xfrm>
                <a:off x="5537201" y="3440113"/>
                <a:ext cx="188913" cy="300038"/>
              </a:xfrm>
              <a:custGeom>
                <a:avLst/>
                <a:gdLst>
                  <a:gd name="T0" fmla="*/ 68 w 84"/>
                  <a:gd name="T1" fmla="*/ 104 h 133"/>
                  <a:gd name="T2" fmla="*/ 70 w 84"/>
                  <a:gd name="T3" fmla="*/ 96 h 133"/>
                  <a:gd name="T4" fmla="*/ 82 w 84"/>
                  <a:gd name="T5" fmla="*/ 64 h 133"/>
                  <a:gd name="T6" fmla="*/ 72 w 84"/>
                  <a:gd name="T7" fmla="*/ 60 h 133"/>
                  <a:gd name="T8" fmla="*/ 64 w 84"/>
                  <a:gd name="T9" fmla="*/ 60 h 133"/>
                  <a:gd name="T10" fmla="*/ 84 w 84"/>
                  <a:gd name="T11" fmla="*/ 31 h 133"/>
                  <a:gd name="T12" fmla="*/ 54 w 84"/>
                  <a:gd name="T13" fmla="*/ 0 h 133"/>
                  <a:gd name="T14" fmla="*/ 23 w 84"/>
                  <a:gd name="T15" fmla="*/ 31 h 133"/>
                  <a:gd name="T16" fmla="*/ 43 w 84"/>
                  <a:gd name="T17" fmla="*/ 60 h 133"/>
                  <a:gd name="T18" fmla="*/ 35 w 84"/>
                  <a:gd name="T19" fmla="*/ 60 h 133"/>
                  <a:gd name="T20" fmla="*/ 5 w 84"/>
                  <a:gd name="T21" fmla="*/ 110 h 133"/>
                  <a:gd name="T22" fmla="*/ 9 w 84"/>
                  <a:gd name="T23" fmla="*/ 133 h 133"/>
                  <a:gd name="T24" fmla="*/ 45 w 84"/>
                  <a:gd name="T25" fmla="*/ 133 h 133"/>
                  <a:gd name="T26" fmla="*/ 53 w 84"/>
                  <a:gd name="T27" fmla="*/ 70 h 133"/>
                  <a:gd name="T28" fmla="*/ 45 w 84"/>
                  <a:gd name="T29" fmla="*/ 62 h 133"/>
                  <a:gd name="T30" fmla="*/ 62 w 84"/>
                  <a:gd name="T31" fmla="*/ 62 h 133"/>
                  <a:gd name="T32" fmla="*/ 55 w 84"/>
                  <a:gd name="T33" fmla="*/ 70 h 133"/>
                  <a:gd name="T34" fmla="*/ 62 w 84"/>
                  <a:gd name="T35" fmla="*/ 133 h 133"/>
                  <a:gd name="T36" fmla="*/ 71 w 84"/>
                  <a:gd name="T37" fmla="*/ 133 h 133"/>
                  <a:gd name="T38" fmla="*/ 68 w 84"/>
                  <a:gd name="T39" fmla="*/ 10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68" y="104"/>
                    </a:moveTo>
                    <a:cubicBezTo>
                      <a:pt x="68" y="102"/>
                      <a:pt x="69" y="99"/>
                      <a:pt x="70" y="96"/>
                    </a:cubicBezTo>
                    <a:cubicBezTo>
                      <a:pt x="73" y="87"/>
                      <a:pt x="77" y="75"/>
                      <a:pt x="82" y="64"/>
                    </a:cubicBezTo>
                    <a:cubicBezTo>
                      <a:pt x="79" y="61"/>
                      <a:pt x="76" y="60"/>
                      <a:pt x="72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76" y="55"/>
                      <a:pt x="84" y="44"/>
                      <a:pt x="84" y="31"/>
                    </a:cubicBezTo>
                    <a:cubicBezTo>
                      <a:pt x="84" y="14"/>
                      <a:pt x="71" y="0"/>
                      <a:pt x="54" y="0"/>
                    </a:cubicBezTo>
                    <a:cubicBezTo>
                      <a:pt x="37" y="0"/>
                      <a:pt x="23" y="14"/>
                      <a:pt x="23" y="31"/>
                    </a:cubicBezTo>
                    <a:cubicBezTo>
                      <a:pt x="23" y="44"/>
                      <a:pt x="32" y="55"/>
                      <a:pt x="43" y="60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19" y="60"/>
                      <a:pt x="9" y="100"/>
                      <a:pt x="5" y="110"/>
                    </a:cubicBezTo>
                    <a:cubicBezTo>
                      <a:pt x="0" y="125"/>
                      <a:pt x="9" y="133"/>
                      <a:pt x="9" y="133"/>
                    </a:cubicBezTo>
                    <a:cubicBezTo>
                      <a:pt x="45" y="133"/>
                      <a:pt x="45" y="133"/>
                      <a:pt x="45" y="133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5" y="62"/>
                      <a:pt x="45" y="62"/>
                      <a:pt x="45" y="62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62" y="133"/>
                      <a:pt x="62" y="133"/>
                      <a:pt x="62" y="133"/>
                    </a:cubicBezTo>
                    <a:cubicBezTo>
                      <a:pt x="71" y="133"/>
                      <a:pt x="71" y="133"/>
                      <a:pt x="71" y="133"/>
                    </a:cubicBezTo>
                    <a:cubicBezTo>
                      <a:pt x="67" y="128"/>
                      <a:pt x="62" y="118"/>
                      <a:pt x="68" y="104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5" name="Freeform 266"/>
              <p:cNvSpPr/>
              <p:nvPr/>
            </p:nvSpPr>
            <p:spPr bwMode="auto">
              <a:xfrm>
                <a:off x="5942013" y="3440113"/>
                <a:ext cx="188913" cy="300038"/>
              </a:xfrm>
              <a:custGeom>
                <a:avLst/>
                <a:gdLst>
                  <a:gd name="T0" fmla="*/ 79 w 84"/>
                  <a:gd name="T1" fmla="*/ 110 h 133"/>
                  <a:gd name="T2" fmla="*/ 49 w 84"/>
                  <a:gd name="T3" fmla="*/ 60 h 133"/>
                  <a:gd name="T4" fmla="*/ 41 w 84"/>
                  <a:gd name="T5" fmla="*/ 60 h 133"/>
                  <a:gd name="T6" fmla="*/ 61 w 84"/>
                  <a:gd name="T7" fmla="*/ 31 h 133"/>
                  <a:gd name="T8" fmla="*/ 30 w 84"/>
                  <a:gd name="T9" fmla="*/ 0 h 133"/>
                  <a:gd name="T10" fmla="*/ 0 w 84"/>
                  <a:gd name="T11" fmla="*/ 31 h 133"/>
                  <a:gd name="T12" fmla="*/ 20 w 84"/>
                  <a:gd name="T13" fmla="*/ 60 h 133"/>
                  <a:gd name="T14" fmla="*/ 12 w 84"/>
                  <a:gd name="T15" fmla="*/ 60 h 133"/>
                  <a:gd name="T16" fmla="*/ 2 w 84"/>
                  <a:gd name="T17" fmla="*/ 64 h 133"/>
                  <a:gd name="T18" fmla="*/ 14 w 84"/>
                  <a:gd name="T19" fmla="*/ 96 h 133"/>
                  <a:gd name="T20" fmla="*/ 16 w 84"/>
                  <a:gd name="T21" fmla="*/ 104 h 133"/>
                  <a:gd name="T22" fmla="*/ 13 w 84"/>
                  <a:gd name="T23" fmla="*/ 133 h 133"/>
                  <a:gd name="T24" fmla="*/ 22 w 84"/>
                  <a:gd name="T25" fmla="*/ 133 h 133"/>
                  <a:gd name="T26" fmla="*/ 29 w 84"/>
                  <a:gd name="T27" fmla="*/ 70 h 133"/>
                  <a:gd name="T28" fmla="*/ 22 w 84"/>
                  <a:gd name="T29" fmla="*/ 62 h 133"/>
                  <a:gd name="T30" fmla="*/ 39 w 84"/>
                  <a:gd name="T31" fmla="*/ 62 h 133"/>
                  <a:gd name="T32" fmla="*/ 31 w 84"/>
                  <a:gd name="T33" fmla="*/ 70 h 133"/>
                  <a:gd name="T34" fmla="*/ 39 w 84"/>
                  <a:gd name="T35" fmla="*/ 133 h 133"/>
                  <a:gd name="T36" fmla="*/ 75 w 84"/>
                  <a:gd name="T37" fmla="*/ 133 h 133"/>
                  <a:gd name="T38" fmla="*/ 79 w 84"/>
                  <a:gd name="T39" fmla="*/ 11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79" y="110"/>
                    </a:moveTo>
                    <a:cubicBezTo>
                      <a:pt x="75" y="100"/>
                      <a:pt x="65" y="60"/>
                      <a:pt x="49" y="60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52" y="55"/>
                      <a:pt x="61" y="44"/>
                      <a:pt x="61" y="31"/>
                    </a:cubicBezTo>
                    <a:cubicBezTo>
                      <a:pt x="61" y="14"/>
                      <a:pt x="47" y="0"/>
                      <a:pt x="30" y="0"/>
                    </a:cubicBezTo>
                    <a:cubicBezTo>
                      <a:pt x="13" y="0"/>
                      <a:pt x="0" y="14"/>
                      <a:pt x="0" y="31"/>
                    </a:cubicBezTo>
                    <a:cubicBezTo>
                      <a:pt x="0" y="44"/>
                      <a:pt x="8" y="55"/>
                      <a:pt x="20" y="60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8" y="60"/>
                      <a:pt x="5" y="61"/>
                      <a:pt x="2" y="64"/>
                    </a:cubicBezTo>
                    <a:cubicBezTo>
                      <a:pt x="7" y="75"/>
                      <a:pt x="11" y="87"/>
                      <a:pt x="14" y="96"/>
                    </a:cubicBezTo>
                    <a:cubicBezTo>
                      <a:pt x="15" y="99"/>
                      <a:pt x="16" y="102"/>
                      <a:pt x="16" y="104"/>
                    </a:cubicBezTo>
                    <a:cubicBezTo>
                      <a:pt x="22" y="118"/>
                      <a:pt x="17" y="128"/>
                      <a:pt x="13" y="133"/>
                    </a:cubicBezTo>
                    <a:cubicBezTo>
                      <a:pt x="22" y="133"/>
                      <a:pt x="22" y="133"/>
                      <a:pt x="22" y="133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75" y="133"/>
                      <a:pt x="75" y="133"/>
                      <a:pt x="75" y="133"/>
                    </a:cubicBezTo>
                    <a:cubicBezTo>
                      <a:pt x="75" y="133"/>
                      <a:pt x="84" y="125"/>
                      <a:pt x="79" y="110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76" name="矩形 75"/>
            <p:cNvSpPr/>
            <p:nvPr/>
          </p:nvSpPr>
          <p:spPr>
            <a:xfrm>
              <a:off x="4329815" y="2904533"/>
              <a:ext cx="48895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要点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977103" y="3075619"/>
              <a:ext cx="1194367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ctr"/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370044" y="1009651"/>
            <a:ext cx="1082345" cy="1250156"/>
            <a:chOff x="3411925" y="1440181"/>
            <a:chExt cx="1082345" cy="1250156"/>
          </a:xfrm>
        </p:grpSpPr>
        <p:sp>
          <p:nvSpPr>
            <p:cNvPr id="52" name="Freeform 15"/>
            <p:cNvSpPr/>
            <p:nvPr/>
          </p:nvSpPr>
          <p:spPr bwMode="auto">
            <a:xfrm>
              <a:off x="3411991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5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5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5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5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40572" y="165777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3411925" y="2078173"/>
              <a:ext cx="1035615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突破自我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28601" y="1009651"/>
            <a:ext cx="1082279" cy="1250156"/>
            <a:chOff x="4670482" y="1440181"/>
            <a:chExt cx="1082279" cy="1250156"/>
          </a:xfrm>
        </p:grpSpPr>
        <p:sp>
          <p:nvSpPr>
            <p:cNvPr id="67" name="Freeform 18"/>
            <p:cNvSpPr/>
            <p:nvPr/>
          </p:nvSpPr>
          <p:spPr bwMode="auto">
            <a:xfrm>
              <a:off x="4670482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4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4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4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4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026194" y="1631368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738123" y="2078173"/>
              <a:ext cx="1002277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强化优势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52373" y="2906713"/>
            <a:ext cx="1081209" cy="1250156"/>
            <a:chOff x="5300324" y="2530793"/>
            <a:chExt cx="1081209" cy="1250156"/>
          </a:xfrm>
        </p:grpSpPr>
        <p:sp>
          <p:nvSpPr>
            <p:cNvPr id="84" name="Freeform 9"/>
            <p:cNvSpPr/>
            <p:nvPr/>
          </p:nvSpPr>
          <p:spPr bwMode="auto">
            <a:xfrm>
              <a:off x="5300324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5628310" y="269044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5355557" y="3122272"/>
              <a:ext cx="1025976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自我学习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110951" y="2925525"/>
            <a:ext cx="1135958" cy="1250156"/>
            <a:chOff x="4599362" y="3569415"/>
            <a:chExt cx="1135958" cy="1250156"/>
          </a:xfrm>
        </p:grpSpPr>
        <p:sp>
          <p:nvSpPr>
            <p:cNvPr id="44" name="Freeform 13"/>
            <p:cNvSpPr/>
            <p:nvPr/>
          </p:nvSpPr>
          <p:spPr bwMode="auto">
            <a:xfrm>
              <a:off x="4599362" y="35694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4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4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990468" y="378582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4687799" y="4194152"/>
              <a:ext cx="1047521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业务实践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39454" y="1336199"/>
            <a:ext cx="3291205" cy="1249045"/>
            <a:chOff x="5739454" y="1766729"/>
            <a:chExt cx="3291205" cy="1249045"/>
          </a:xfrm>
        </p:grpSpPr>
        <p:sp>
          <p:nvSpPr>
            <p:cNvPr id="95" name="任意多边形 94"/>
            <p:cNvSpPr/>
            <p:nvPr/>
          </p:nvSpPr>
          <p:spPr>
            <a:xfrm>
              <a:off x="5739454" y="1766729"/>
              <a:ext cx="2912110" cy="59499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345244" y="1939449"/>
              <a:ext cx="2685415" cy="1076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认真是最大的资产，更快的学习和适应变化万千的网络时代，与时俱进，强化自己的优势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04034" y="1336040"/>
            <a:ext cx="2934161" cy="1029335"/>
            <a:chOff x="631626" y="1818799"/>
            <a:chExt cx="2706286" cy="969812"/>
          </a:xfrm>
        </p:grpSpPr>
        <p:sp>
          <p:nvSpPr>
            <p:cNvPr id="99" name="任意多边形 98"/>
            <p:cNvSpPr/>
            <p:nvPr/>
          </p:nvSpPr>
          <p:spPr>
            <a:xfrm flipH="1">
              <a:off x="632812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631626" y="2006659"/>
              <a:ext cx="2496771" cy="7819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做自己，量力而行，遇到障碍多思考，要想办法从思想意识上突破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 flipH="1">
            <a:off x="163026" y="3449955"/>
            <a:ext cx="3462189" cy="1322070"/>
            <a:chOff x="5739454" y="3187053"/>
            <a:chExt cx="3425215" cy="1322404"/>
          </a:xfrm>
        </p:grpSpPr>
        <p:sp>
          <p:nvSpPr>
            <p:cNvPr id="103" name="任意多边形 102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6279889" y="3187053"/>
              <a:ext cx="2884780" cy="1322404"/>
              <a:chOff x="7143604" y="1554466"/>
              <a:chExt cx="3846373" cy="1763208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7143604" y="1554466"/>
                <a:ext cx="3846373" cy="17632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>
                  <a:buClrTx/>
                  <a:buSzTx/>
                  <a:buFontTx/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通过售前、售后的工作交替，发现其共性，及时和同事们进行交流共同，通过各种经典案例学习，让自己的问题得到落地性解决</a:t>
                </a:r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393215" y="2574472"/>
                <a:ext cx="2747188" cy="275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537200" y="3550285"/>
            <a:ext cx="3240405" cy="1168402"/>
            <a:chOff x="5739454" y="3324247"/>
            <a:chExt cx="2859766" cy="1168696"/>
          </a:xfrm>
        </p:grpSpPr>
        <p:sp>
          <p:nvSpPr>
            <p:cNvPr id="14" name="任意多边形 13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295611" y="3324247"/>
              <a:ext cx="2303609" cy="832331"/>
              <a:chOff x="7164567" y="1737392"/>
              <a:chExt cx="3071479" cy="1109776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7164567" y="1737392"/>
                <a:ext cx="2923840" cy="11068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>
                  <a:buClrTx/>
                  <a:buSzTx/>
                  <a:buFontTx/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补专业知识、补说话艺术、补为人处世的智慧，让自己在成熟稳重一些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488858" y="2571931"/>
                <a:ext cx="2747188" cy="275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</p:grpSp>
      </p:grp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目标实现的要点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144000" y="-957263"/>
            <a:ext cx="144463" cy="144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Freeform 21"/>
          <p:cNvSpPr/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/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 bwMode="auto">
          <a:xfrm>
            <a:off x="1225785" y="878153"/>
            <a:ext cx="6486071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426478" y="3116160"/>
            <a:ext cx="4093688" cy="436733"/>
            <a:chOff x="3078163" y="3596641"/>
            <a:chExt cx="2890734" cy="308396"/>
          </a:xfrm>
        </p:grpSpPr>
        <p:sp>
          <p:nvSpPr>
            <p:cNvPr id="32" name="圆角矩形 31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32757" y="3609402"/>
              <a:ext cx="2836140" cy="2815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ln w="38100">
                    <a:noFill/>
                  </a:ln>
                  <a:solidFill>
                    <a:srgbClr val="91ECF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KEEPING THE WORLD HEALTH</a:t>
              </a:r>
            </a:p>
          </p:txBody>
        </p:sp>
      </p:grpSp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321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鲁南制药，健康世界 </a:t>
            </a:r>
          </a:p>
          <a:p>
            <a:pPr algn="ctr" eaLnBrk="1" hangingPunct="1">
              <a:lnSpc>
                <a:spcPts val="900"/>
              </a:lnSpc>
            </a:pP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创新引领 服务推动 </a:t>
            </a: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造福社会 创造美好生活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4" dur="2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6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8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2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4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6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8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40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2" dur="2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4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3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5" grpId="0" animBg="1"/>
      <p:bldP spid="18" grpId="0" animBg="1"/>
      <p:bldP spid="20" grpId="0" animBg="1"/>
      <p:bldP spid="22" grpId="0" animBg="1"/>
      <p:bldP spid="23" grpId="0" animBg="1"/>
      <p:bldP spid="27" grpId="0" animBg="1"/>
      <p:bldP spid="30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/>
          <p:cNvSpPr/>
          <p:nvPr/>
        </p:nvSpPr>
        <p:spPr>
          <a:xfrm>
            <a:off x="3958578" y="1395718"/>
            <a:ext cx="433730" cy="433730"/>
          </a:xfrm>
          <a:prstGeom prst="ellipse">
            <a:avLst/>
          </a:prstGeom>
          <a:solidFill>
            <a:srgbClr val="166293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383216" y="3392116"/>
            <a:ext cx="307766" cy="307766"/>
          </a:xfrm>
          <a:prstGeom prst="ellipse">
            <a:avLst/>
          </a:prstGeom>
          <a:solidFill>
            <a:srgbClr val="91ECFB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213668" y="3994468"/>
            <a:ext cx="459422" cy="459422"/>
          </a:xfrm>
          <a:prstGeom prst="ellipse">
            <a:avLst/>
          </a:prstGeom>
          <a:solidFill>
            <a:srgbClr val="014866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814831" y="3732531"/>
            <a:ext cx="469264" cy="469264"/>
          </a:xfrm>
          <a:prstGeom prst="ellipse">
            <a:avLst/>
          </a:prstGeom>
          <a:solidFill>
            <a:srgbClr val="1881B0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87045" y="1500505"/>
            <a:ext cx="2417445" cy="2406015"/>
            <a:chOff x="656726" y="1399676"/>
            <a:chExt cx="2107612" cy="2107612"/>
          </a:xfrm>
        </p:grpSpPr>
        <p:sp>
          <p:nvSpPr>
            <p:cNvPr id="27" name="椭圆 26"/>
            <p:cNvSpPr/>
            <p:nvPr/>
          </p:nvSpPr>
          <p:spPr>
            <a:xfrm>
              <a:off x="656726" y="1399676"/>
              <a:ext cx="2107612" cy="210761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407670" y="1704851"/>
              <a:ext cx="606120" cy="664970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890906" y="2716494"/>
              <a:ext cx="1615442" cy="180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/>
                <a:t>一、工作回顾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543810" y="2567305"/>
            <a:ext cx="1947545" cy="1996440"/>
            <a:chOff x="2231335" y="2503062"/>
            <a:chExt cx="1895826" cy="1893678"/>
          </a:xfrm>
        </p:grpSpPr>
        <p:sp>
          <p:nvSpPr>
            <p:cNvPr id="24" name="椭圆 23"/>
            <p:cNvSpPr/>
            <p:nvPr/>
          </p:nvSpPr>
          <p:spPr>
            <a:xfrm>
              <a:off x="2231335" y="2503062"/>
              <a:ext cx="1895826" cy="1893678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Freeform 25"/>
            <p:cNvSpPr>
              <a:spLocks noEditPoints="1"/>
            </p:cNvSpPr>
            <p:nvPr/>
          </p:nvSpPr>
          <p:spPr bwMode="auto">
            <a:xfrm>
              <a:off x="2941446" y="2847850"/>
              <a:ext cx="490364" cy="588770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2306748" y="3705283"/>
              <a:ext cx="1709149" cy="195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>
                <a:buClrTx/>
                <a:buSzTx/>
                <a:buFontTx/>
              </a:pPr>
              <a:r>
                <a:rPr lang="zh-CN" altLang="en-US" sz="2000" b="1" dirty="0"/>
                <a:t>二、自我评价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171317" y="1615759"/>
            <a:ext cx="2174554" cy="2174556"/>
            <a:chOff x="3740787" y="1544004"/>
            <a:chExt cx="2174554" cy="2174556"/>
          </a:xfrm>
        </p:grpSpPr>
        <p:sp>
          <p:nvSpPr>
            <p:cNvPr id="29" name="椭圆 28"/>
            <p:cNvSpPr/>
            <p:nvPr/>
          </p:nvSpPr>
          <p:spPr>
            <a:xfrm>
              <a:off x="3740787" y="1544004"/>
              <a:ext cx="2174554" cy="217455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555966" y="1841062"/>
              <a:ext cx="581098" cy="54494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文本框 66"/>
            <p:cNvSpPr txBox="1">
              <a:spLocks noChangeArrowheads="1"/>
            </p:cNvSpPr>
            <p:nvPr/>
          </p:nvSpPr>
          <p:spPr bwMode="auto">
            <a:xfrm>
              <a:off x="3990977" y="2765744"/>
              <a:ext cx="1711325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/>
                <a:t>三、工作体会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159500" y="2109470"/>
            <a:ext cx="2366645" cy="2257425"/>
            <a:chOff x="5295267" y="2778444"/>
            <a:chExt cx="1961194" cy="1961196"/>
          </a:xfrm>
        </p:grpSpPr>
        <p:sp>
          <p:nvSpPr>
            <p:cNvPr id="9" name="椭圆 8"/>
            <p:cNvSpPr/>
            <p:nvPr/>
          </p:nvSpPr>
          <p:spPr>
            <a:xfrm>
              <a:off x="5295267" y="2778444"/>
              <a:ext cx="1961194" cy="196119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Freeform 17"/>
            <p:cNvSpPr>
              <a:spLocks noEditPoints="1"/>
            </p:cNvSpPr>
            <p:nvPr/>
          </p:nvSpPr>
          <p:spPr bwMode="auto">
            <a:xfrm>
              <a:off x="5955197" y="3146603"/>
              <a:ext cx="598230" cy="549098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文本框 66"/>
            <p:cNvSpPr txBox="1">
              <a:spLocks noChangeArrowheads="1"/>
            </p:cNvSpPr>
            <p:nvPr/>
          </p:nvSpPr>
          <p:spPr bwMode="auto">
            <a:xfrm>
              <a:off x="5330523" y="3999295"/>
              <a:ext cx="1861214" cy="1792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1800" b="1" dirty="0"/>
                <a:t>四、工作规划与展望</a:t>
              </a: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17220" y="315595"/>
            <a:ext cx="5542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目录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9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0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51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3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4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1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7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8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1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1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2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1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bldLvl="0" animBg="1"/>
          <p:bldP spid="31" grpId="0" bldLvl="0" animBg="1"/>
          <p:bldP spid="10" grpId="0" bldLvl="0" animBg="1"/>
          <p:bldP spid="11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bldLvl="0" animBg="1"/>
          <p:bldP spid="31" grpId="0" bldLvl="0" animBg="1"/>
          <p:bldP spid="10" grpId="0" bldLvl="0" animBg="1"/>
          <p:bldP spid="11" grpId="0" bldLvl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525050" cy="31547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01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、工作岗位及职责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、工作完成情况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、自主学习情况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4</a:t>
            </a:r>
            <a:r>
              <a:rPr lang="zh-CN" altLang="en-US" sz="1400" b="1" dirty="0"/>
              <a:t>、其他工作</a:t>
            </a: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22250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工作回顾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2376488" y="3635375"/>
            <a:ext cx="755650" cy="527051"/>
            <a:chOff x="4672013" y="2482850"/>
            <a:chExt cx="755650" cy="527051"/>
          </a:xfrm>
        </p:grpSpPr>
        <p:sp>
          <p:nvSpPr>
            <p:cNvPr id="50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 rot="3681175">
            <a:off x="5636030" y="2978569"/>
            <a:ext cx="595506" cy="525548"/>
            <a:chOff x="5651501" y="654050"/>
            <a:chExt cx="1182688" cy="512763"/>
          </a:xfrm>
        </p:grpSpPr>
        <p:sp>
          <p:nvSpPr>
            <p:cNvPr id="54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38775" y="1359536"/>
            <a:ext cx="3013808" cy="772548"/>
            <a:chOff x="243873" y="1120730"/>
            <a:chExt cx="3013481" cy="773497"/>
          </a:xfrm>
        </p:grpSpPr>
        <p:sp>
          <p:nvSpPr>
            <p:cNvPr id="20501" name="文本框 8"/>
            <p:cNvSpPr txBox="1">
              <a:spLocks noChangeArrowheads="1"/>
            </p:cNvSpPr>
            <p:nvPr/>
          </p:nvSpPr>
          <p:spPr bwMode="auto">
            <a:xfrm>
              <a:off x="243873" y="1120730"/>
              <a:ext cx="59503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50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20503" name="文本框 11"/>
            <p:cNvSpPr txBox="1">
              <a:spLocks noChangeArrowheads="1"/>
            </p:cNvSpPr>
            <p:nvPr/>
          </p:nvSpPr>
          <p:spPr bwMode="auto">
            <a:xfrm>
              <a:off x="719436" y="1240892"/>
              <a:ext cx="2059716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登入平台账号，解答客户咨询问题</a:t>
              </a:r>
            </a:p>
          </p:txBody>
        </p:sp>
      </p:grpSp>
      <p:grpSp>
        <p:nvGrpSpPr>
          <p:cNvPr id="2" name="组合 1"/>
          <p:cNvGrpSpPr/>
          <p:nvPr/>
        </p:nvGrpSpPr>
        <p:grpSpPr bwMode="auto">
          <a:xfrm>
            <a:off x="0" y="4362454"/>
            <a:ext cx="9144000" cy="805079"/>
            <a:chOff x="0" y="4362443"/>
            <a:chExt cx="9144000" cy="805076"/>
          </a:xfrm>
        </p:grpSpPr>
        <p:sp>
          <p:nvSpPr>
            <p:cNvPr id="22" name="矩形 21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20489" name="组合 28"/>
            <p:cNvGrpSpPr/>
            <p:nvPr/>
          </p:nvGrpSpPr>
          <p:grpSpPr bwMode="auto">
            <a:xfrm>
              <a:off x="2341880" y="4362552"/>
              <a:ext cx="4467225" cy="804967"/>
              <a:chOff x="2341880" y="4362552"/>
              <a:chExt cx="4467225" cy="804967"/>
            </a:xfrm>
          </p:grpSpPr>
          <p:sp>
            <p:nvSpPr>
              <p:cNvPr id="20490" name="文本框 66"/>
              <p:cNvSpPr txBox="1">
                <a:spLocks noChangeArrowheads="1"/>
              </p:cNvSpPr>
              <p:nvPr/>
            </p:nvSpPr>
            <p:spPr bwMode="auto">
              <a:xfrm>
                <a:off x="2341880" y="4591452"/>
                <a:ext cx="4467225" cy="5760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 latinLnBrk="0">
                  <a:lnSpc>
                    <a:spcPct val="150000"/>
                  </a:lnSpc>
                </a:pPr>
                <a:r>
                  <a:rPr lang="zh-CN" altLang="en-US" sz="800" dirty="0"/>
                  <a:t>毕业学校：山东医学高等专科学校（济南校区）、专业：护理、籍贯：山东淄博</a:t>
                </a:r>
              </a:p>
              <a:p>
                <a:pPr algn="ctr" latinLnBrk="0">
                  <a:lnSpc>
                    <a:spcPct val="150000"/>
                  </a:lnSpc>
                </a:pPr>
                <a:r>
                  <a:rPr lang="zh-CN" altLang="en-US" sz="800" dirty="0"/>
                  <a:t>毕业时间：</a:t>
                </a:r>
                <a:r>
                  <a:rPr lang="en-US" altLang="zh-CN" sz="800" dirty="0"/>
                  <a:t>2019.6</a:t>
                </a:r>
                <a:r>
                  <a:rPr lang="zh-CN" altLang="en-US" sz="800" dirty="0"/>
                  <a:t>、进厂时间：</a:t>
                </a:r>
                <a:r>
                  <a:rPr lang="en-US" altLang="zh-CN" sz="800" dirty="0"/>
                  <a:t>2019.2.20</a:t>
                </a:r>
                <a:r>
                  <a:rPr lang="zh-CN" altLang="en-US" sz="800" dirty="0"/>
                  <a:t>、岗位：网店客服、调入时间：</a:t>
                </a:r>
                <a:r>
                  <a:rPr lang="en-US" altLang="zh-CN" sz="800" dirty="0"/>
                  <a:t>2019.2.26</a:t>
                </a:r>
              </a:p>
            </p:txBody>
          </p:sp>
          <p:sp>
            <p:nvSpPr>
              <p:cNvPr id="20491" name="文本框 27"/>
              <p:cNvSpPr txBox="1">
                <a:spLocks noChangeArrowheads="1"/>
              </p:cNvSpPr>
              <p:nvPr/>
            </p:nvSpPr>
            <p:spPr bwMode="auto">
              <a:xfrm>
                <a:off x="3947334" y="4362552"/>
                <a:ext cx="1300480" cy="2755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客服中心</a:t>
                </a:r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-</a:t>
                </a:r>
                <a:r>
                  <a:rPr lang="zh-CN" altLang="en-US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杨晓旭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 bwMode="auto">
          <a:xfrm>
            <a:off x="338910" y="2194560"/>
            <a:ext cx="2531745" cy="949960"/>
            <a:chOff x="-4813217" y="1830259"/>
            <a:chExt cx="2531470" cy="951127"/>
          </a:xfrm>
        </p:grpSpPr>
        <p:sp>
          <p:nvSpPr>
            <p:cNvPr id="29" name="文本框 8"/>
            <p:cNvSpPr txBox="1">
              <a:spLocks noChangeArrowheads="1"/>
            </p:cNvSpPr>
            <p:nvPr/>
          </p:nvSpPr>
          <p:spPr bwMode="auto">
            <a:xfrm>
              <a:off x="-4804449" y="1830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66"/>
            <p:cNvSpPr txBox="1">
              <a:spLocks noChangeArrowheads="1"/>
            </p:cNvSpPr>
            <p:nvPr/>
          </p:nvSpPr>
          <p:spPr bwMode="auto">
            <a:xfrm>
              <a:off x="-4813217" y="2181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31" name="文本框 11"/>
            <p:cNvSpPr txBox="1">
              <a:spLocks noChangeArrowheads="1"/>
            </p:cNvSpPr>
            <p:nvPr/>
          </p:nvSpPr>
          <p:spPr bwMode="auto">
            <a:xfrm>
              <a:off x="-4328765" y="1950421"/>
              <a:ext cx="204701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掌握产品知识，推荐促销活动，完成销售目标</a:t>
              </a:r>
            </a:p>
          </p:txBody>
        </p:sp>
      </p:grpSp>
      <p:grpSp>
        <p:nvGrpSpPr>
          <p:cNvPr id="41" name="组合 40"/>
          <p:cNvGrpSpPr/>
          <p:nvPr/>
        </p:nvGrpSpPr>
        <p:grpSpPr bwMode="auto">
          <a:xfrm>
            <a:off x="347784" y="3307081"/>
            <a:ext cx="2526664" cy="949960"/>
            <a:chOff x="809081" y="1336259"/>
            <a:chExt cx="2526390" cy="951127"/>
          </a:xfrm>
        </p:grpSpPr>
        <p:sp>
          <p:nvSpPr>
            <p:cNvPr id="42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44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4193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帮助客户查询订单，跟进物流信息，积极处理售后问题</a:t>
              </a:r>
            </a:p>
          </p:txBody>
        </p:sp>
      </p:grpSp>
      <p:grpSp>
        <p:nvGrpSpPr>
          <p:cNvPr id="45" name="组合 44"/>
          <p:cNvGrpSpPr/>
          <p:nvPr/>
        </p:nvGrpSpPr>
        <p:grpSpPr bwMode="auto">
          <a:xfrm>
            <a:off x="6021509" y="1359536"/>
            <a:ext cx="2582545" cy="703580"/>
            <a:chOff x="809081" y="1336259"/>
            <a:chExt cx="2582264" cy="704444"/>
          </a:xfrm>
        </p:grpSpPr>
        <p:sp>
          <p:nvSpPr>
            <p:cNvPr id="46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48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97812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统计日常数据，分析规整数据内容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 rot="2019886">
            <a:off x="3513125" y="1476304"/>
            <a:ext cx="490542" cy="432914"/>
            <a:chOff x="5651501" y="654050"/>
            <a:chExt cx="1182688" cy="512763"/>
          </a:xfrm>
        </p:grpSpPr>
        <p:sp>
          <p:nvSpPr>
            <p:cNvPr id="33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5F6F1">
                  <a:alpha val="100000"/>
                </a:srgbClr>
              </a:clrFrom>
              <a:clrTo>
                <a:srgbClr val="F5F6F1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91865" y="1120140"/>
            <a:ext cx="2166620" cy="3242310"/>
          </a:xfrm>
          <a:prstGeom prst="flowChartAlternateProcess">
            <a:avLst/>
          </a:prstGeom>
          <a:effectLst>
            <a:softEdge rad="127000"/>
          </a:effectLst>
        </p:spPr>
      </p:pic>
      <p:sp>
        <p:nvSpPr>
          <p:cNvPr id="4" name="文本框 3"/>
          <p:cNvSpPr txBox="1"/>
          <p:nvPr/>
        </p:nvSpPr>
        <p:spPr>
          <a:xfrm>
            <a:off x="281305" y="326390"/>
            <a:ext cx="4722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工作岗位及职责</a:t>
            </a: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6030415" y="2245360"/>
            <a:ext cx="2531745" cy="949960"/>
            <a:chOff x="-4813217" y="1830259"/>
            <a:chExt cx="2531470" cy="951127"/>
          </a:xfrm>
        </p:grpSpPr>
        <p:sp>
          <p:nvSpPr>
            <p:cNvPr id="7" name="文本框 8"/>
            <p:cNvSpPr txBox="1">
              <a:spLocks noChangeArrowheads="1"/>
            </p:cNvSpPr>
            <p:nvPr/>
          </p:nvSpPr>
          <p:spPr bwMode="auto">
            <a:xfrm>
              <a:off x="-4804449" y="1830259"/>
              <a:ext cx="589216" cy="460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05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66"/>
            <p:cNvSpPr txBox="1">
              <a:spLocks noChangeArrowheads="1"/>
            </p:cNvSpPr>
            <p:nvPr/>
          </p:nvSpPr>
          <p:spPr bwMode="auto">
            <a:xfrm>
              <a:off x="-4813217" y="2181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9" name="文本框 11"/>
            <p:cNvSpPr txBox="1">
              <a:spLocks noChangeArrowheads="1"/>
            </p:cNvSpPr>
            <p:nvPr/>
          </p:nvSpPr>
          <p:spPr bwMode="auto">
            <a:xfrm>
              <a:off x="-4328765" y="1950421"/>
              <a:ext cx="204701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电话回访客户，进行用药指导，活动推荐等</a:t>
              </a:r>
            </a:p>
          </p:txBody>
        </p:sp>
      </p:grpSp>
      <p:grpSp>
        <p:nvGrpSpPr>
          <p:cNvPr id="10" name="组合 9"/>
          <p:cNvGrpSpPr/>
          <p:nvPr/>
        </p:nvGrpSpPr>
        <p:grpSpPr bwMode="auto">
          <a:xfrm>
            <a:off x="6077389" y="3288666"/>
            <a:ext cx="2526664" cy="703580"/>
            <a:chOff x="809081" y="1336259"/>
            <a:chExt cx="2526390" cy="704444"/>
          </a:xfrm>
        </p:grpSpPr>
        <p:sp>
          <p:nvSpPr>
            <p:cNvPr id="11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89216" cy="460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06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13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41938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积极响应上级分配各项任务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形状"/>
          <p:cNvSpPr/>
          <p:nvPr>
            <p:custDataLst>
              <p:tags r:id="rId1"/>
            </p:custDataLst>
          </p:nvPr>
        </p:nvSpPr>
        <p:spPr>
          <a:xfrm>
            <a:off x="3685540" y="4108450"/>
            <a:ext cx="3905885" cy="747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形状"/>
          <p:cNvSpPr/>
          <p:nvPr>
            <p:custDataLst>
              <p:tags r:id="rId2"/>
            </p:custDataLst>
          </p:nvPr>
        </p:nvSpPr>
        <p:spPr>
          <a:xfrm>
            <a:off x="4135755" y="3482975"/>
            <a:ext cx="3148965" cy="683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形状"/>
          <p:cNvSpPr/>
          <p:nvPr>
            <p:custDataLst>
              <p:tags r:id="rId3"/>
            </p:custDataLst>
          </p:nvPr>
        </p:nvSpPr>
        <p:spPr>
          <a:xfrm>
            <a:off x="4400550" y="2623820"/>
            <a:ext cx="2619375" cy="998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9400" y="32004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工作完成情况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形状"/>
          <p:cNvSpPr/>
          <p:nvPr>
            <p:custDataLst>
              <p:tags r:id="rId4"/>
            </p:custDataLst>
          </p:nvPr>
        </p:nvSpPr>
        <p:spPr>
          <a:xfrm>
            <a:off x="4733290" y="2053590"/>
            <a:ext cx="2040255" cy="825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形状"/>
          <p:cNvSpPr/>
          <p:nvPr>
            <p:custDataLst>
              <p:tags r:id="rId5"/>
            </p:custDataLst>
          </p:nvPr>
        </p:nvSpPr>
        <p:spPr>
          <a:xfrm>
            <a:off x="4978400" y="1354455"/>
            <a:ext cx="1533525" cy="842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86" y="0"/>
                </a:moveTo>
                <a:lnTo>
                  <a:pt x="2129" y="13239"/>
                </a:lnTo>
                <a:lnTo>
                  <a:pt x="0" y="21600"/>
                </a:lnTo>
                <a:lnTo>
                  <a:pt x="21600" y="8339"/>
                </a:lnTo>
                <a:lnTo>
                  <a:pt x="19486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形状"/>
          <p:cNvSpPr/>
          <p:nvPr>
            <p:custDataLst>
              <p:tags r:id="rId6"/>
            </p:custDataLst>
          </p:nvPr>
        </p:nvSpPr>
        <p:spPr>
          <a:xfrm>
            <a:off x="5187315" y="708660"/>
            <a:ext cx="1081405" cy="8597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62" y="0"/>
                </a:moveTo>
                <a:lnTo>
                  <a:pt x="3095" y="13304"/>
                </a:lnTo>
                <a:lnTo>
                  <a:pt x="0" y="21600"/>
                </a:lnTo>
                <a:lnTo>
                  <a:pt x="21600" y="8430"/>
                </a:lnTo>
                <a:lnTo>
                  <a:pt x="18462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形状"/>
          <p:cNvSpPr/>
          <p:nvPr>
            <p:custDataLst>
              <p:tags r:id="rId7"/>
            </p:custDataLst>
          </p:nvPr>
        </p:nvSpPr>
        <p:spPr>
          <a:xfrm>
            <a:off x="4679950" y="2558415"/>
            <a:ext cx="2359025" cy="464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形状"/>
          <p:cNvSpPr/>
          <p:nvPr>
            <p:custDataLst>
              <p:tags r:id="rId8"/>
            </p:custDataLst>
          </p:nvPr>
        </p:nvSpPr>
        <p:spPr>
          <a:xfrm>
            <a:off x="4951730" y="1879600"/>
            <a:ext cx="1834515" cy="492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1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9733" y="0"/>
                </a:lnTo>
                <a:lnTo>
                  <a:pt x="1841" y="0"/>
                </a:ln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形状"/>
          <p:cNvSpPr/>
          <p:nvPr>
            <p:custDataLst>
              <p:tags r:id="rId9"/>
            </p:custDataLst>
          </p:nvPr>
        </p:nvSpPr>
        <p:spPr>
          <a:xfrm>
            <a:off x="5433695" y="316230"/>
            <a:ext cx="843280" cy="724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7540" y="0"/>
                </a:lnTo>
                <a:lnTo>
                  <a:pt x="4060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012D86"/>
              </a:gs>
              <a:gs pos="100000">
                <a:srgbClr val="0E2557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形状"/>
          <p:cNvSpPr/>
          <p:nvPr>
            <p:custDataLst>
              <p:tags r:id="rId10"/>
            </p:custDataLst>
          </p:nvPr>
        </p:nvSpPr>
        <p:spPr>
          <a:xfrm>
            <a:off x="5134610" y="1205865"/>
            <a:ext cx="1423035" cy="4908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24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9094" y="0"/>
                </a:lnTo>
                <a:lnTo>
                  <a:pt x="2524" y="0"/>
                </a:lnTo>
                <a:close/>
              </a:path>
            </a:pathLst>
          </a:cu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Root"/>
          <p:cNvSpPr txBox="1"/>
          <p:nvPr>
            <p:custDataLst>
              <p:tags r:id="rId11"/>
            </p:custDataLst>
          </p:nvPr>
        </p:nvSpPr>
        <p:spPr>
          <a:xfrm>
            <a:off x="4925060" y="2558415"/>
            <a:ext cx="182689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2267</a:t>
            </a: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295127.9</a:t>
            </a:r>
          </a:p>
        </p:txBody>
      </p:sp>
      <p:sp>
        <p:nvSpPr>
          <p:cNvPr id="61" name="Root"/>
          <p:cNvSpPr txBox="1"/>
          <p:nvPr>
            <p:custDataLst>
              <p:tags r:id="rId12"/>
            </p:custDataLst>
          </p:nvPr>
        </p:nvSpPr>
        <p:spPr>
          <a:xfrm>
            <a:off x="4918075" y="1909445"/>
            <a:ext cx="186118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1407</a:t>
            </a:r>
            <a:r>
              <a:rPr lang="zh-CN" altLang="en-US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145235</a:t>
            </a:r>
          </a:p>
        </p:txBody>
      </p:sp>
      <p:sp>
        <p:nvSpPr>
          <p:cNvPr id="62" name="Root"/>
          <p:cNvSpPr txBox="1"/>
          <p:nvPr>
            <p:custDataLst>
              <p:tags r:id="rId13"/>
            </p:custDataLst>
          </p:nvPr>
        </p:nvSpPr>
        <p:spPr>
          <a:xfrm>
            <a:off x="5071745" y="1260475"/>
            <a:ext cx="1569085" cy="382270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792</a:t>
            </a:r>
            <a:r>
              <a:rPr lang="zh-CN" altLang="en-US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1290992</a:t>
            </a:r>
          </a:p>
        </p:txBody>
      </p:sp>
      <p:sp>
        <p:nvSpPr>
          <p:cNvPr id="63" name="Core"/>
          <p:cNvSpPr txBox="1"/>
          <p:nvPr>
            <p:custDataLst>
              <p:tags r:id="rId14"/>
            </p:custDataLst>
          </p:nvPr>
        </p:nvSpPr>
        <p:spPr>
          <a:xfrm>
            <a:off x="5369560" y="400685"/>
            <a:ext cx="1010920" cy="640080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0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latinLnBrk="0">
              <a:lnSpc>
                <a:spcPct val="100000"/>
              </a:lnSpc>
            </a:pP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</a:p>
          <a:p>
            <a:pPr latinLnBrk="0">
              <a:lnSpc>
                <a:spcPct val="100000"/>
              </a:lnSpc>
            </a:pPr>
            <a:r>
              <a:rPr lang="en-US" altLang="zh-CN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104</a:t>
            </a: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 latinLnBrk="0">
              <a:lnSpc>
                <a:spcPct val="100000"/>
              </a:lnSpc>
            </a:pP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12399.5</a:t>
            </a:r>
          </a:p>
        </p:txBody>
      </p:sp>
      <p:sp>
        <p:nvSpPr>
          <p:cNvPr id="64" name="线条"/>
          <p:cNvSpPr/>
          <p:nvPr>
            <p:custDataLst>
              <p:tags r:id="rId15"/>
            </p:custDataLst>
          </p:nvPr>
        </p:nvSpPr>
        <p:spPr>
          <a:xfrm flipV="1">
            <a:off x="6268720" y="720725"/>
            <a:ext cx="2228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>
              <a:lnSpc>
                <a:spcPct val="140000"/>
              </a:lnSpc>
            </a:pPr>
            <a:endParaRPr sz="675"/>
          </a:p>
        </p:txBody>
      </p:sp>
      <p:sp>
        <p:nvSpPr>
          <p:cNvPr id="68" name="线条"/>
          <p:cNvSpPr/>
          <p:nvPr>
            <p:custDataLst>
              <p:tags r:id="rId16"/>
            </p:custDataLst>
          </p:nvPr>
        </p:nvSpPr>
        <p:spPr>
          <a:xfrm>
            <a:off x="6800850" y="211455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49" name="形状"/>
          <p:cNvSpPr/>
          <p:nvPr>
            <p:custDataLst>
              <p:tags r:id="rId17"/>
            </p:custDataLst>
          </p:nvPr>
        </p:nvSpPr>
        <p:spPr>
          <a:xfrm>
            <a:off x="4352925" y="3235960"/>
            <a:ext cx="2962910" cy="492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形状"/>
          <p:cNvSpPr/>
          <p:nvPr>
            <p:custDataLst>
              <p:tags r:id="rId18"/>
            </p:custDataLst>
          </p:nvPr>
        </p:nvSpPr>
        <p:spPr>
          <a:xfrm>
            <a:off x="4013835" y="3921125"/>
            <a:ext cx="3577590" cy="46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形状"/>
          <p:cNvSpPr/>
          <p:nvPr>
            <p:custDataLst>
              <p:tags r:id="rId19"/>
            </p:custDataLst>
          </p:nvPr>
        </p:nvSpPr>
        <p:spPr>
          <a:xfrm>
            <a:off x="3569335" y="4573905"/>
            <a:ext cx="4457700" cy="46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Root"/>
          <p:cNvSpPr txBox="1"/>
          <p:nvPr>
            <p:custDataLst>
              <p:tags r:id="rId20"/>
            </p:custDataLst>
          </p:nvPr>
        </p:nvSpPr>
        <p:spPr>
          <a:xfrm>
            <a:off x="4856480" y="3235960"/>
            <a:ext cx="2082800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2840</a:t>
            </a:r>
            <a:r>
              <a:rPr lang="zh-CN" altLang="en-US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426841</a:t>
            </a:r>
          </a:p>
        </p:txBody>
      </p:sp>
      <p:sp>
        <p:nvSpPr>
          <p:cNvPr id="83" name="Root"/>
          <p:cNvSpPr txBox="1"/>
          <p:nvPr>
            <p:custDataLst>
              <p:tags r:id="rId21"/>
            </p:custDataLst>
          </p:nvPr>
        </p:nvSpPr>
        <p:spPr>
          <a:xfrm>
            <a:off x="4756785" y="3917315"/>
            <a:ext cx="222440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1747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281588.5</a:t>
            </a:r>
          </a:p>
        </p:txBody>
      </p:sp>
      <p:sp>
        <p:nvSpPr>
          <p:cNvPr id="84" name="Root"/>
          <p:cNvSpPr txBox="1"/>
          <p:nvPr>
            <p:custDataLst>
              <p:tags r:id="rId22"/>
            </p:custDataLst>
          </p:nvPr>
        </p:nvSpPr>
        <p:spPr>
          <a:xfrm>
            <a:off x="4862195" y="4570095"/>
            <a:ext cx="2025650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1866</a:t>
            </a: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395263.7</a:t>
            </a:r>
          </a:p>
        </p:txBody>
      </p:sp>
      <p:sp>
        <p:nvSpPr>
          <p:cNvPr id="15" name="线条"/>
          <p:cNvSpPr/>
          <p:nvPr>
            <p:custDataLst>
              <p:tags r:id="rId23"/>
            </p:custDataLst>
          </p:nvPr>
        </p:nvSpPr>
        <p:spPr>
          <a:xfrm>
            <a:off x="6602730" y="145097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21" name="线条"/>
          <p:cNvSpPr/>
          <p:nvPr>
            <p:custDataLst>
              <p:tags r:id="rId24"/>
            </p:custDataLst>
          </p:nvPr>
        </p:nvSpPr>
        <p:spPr>
          <a:xfrm>
            <a:off x="8018145" y="480187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57645" y="58610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2019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12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103110" y="1973580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2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362825" y="267144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3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714615" y="333057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4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966710" y="401383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5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36280" y="466407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6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917690" y="131381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1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6" name="线条"/>
          <p:cNvSpPr/>
          <p:nvPr>
            <p:custDataLst>
              <p:tags r:id="rId25"/>
            </p:custDataLst>
          </p:nvPr>
        </p:nvSpPr>
        <p:spPr>
          <a:xfrm>
            <a:off x="7027545" y="280924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37" name="线条"/>
          <p:cNvSpPr/>
          <p:nvPr>
            <p:custDataLst>
              <p:tags r:id="rId26"/>
            </p:custDataLst>
          </p:nvPr>
        </p:nvSpPr>
        <p:spPr>
          <a:xfrm>
            <a:off x="7640320" y="414972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38" name="线条"/>
          <p:cNvSpPr/>
          <p:nvPr>
            <p:custDataLst>
              <p:tags r:id="rId27"/>
            </p:custDataLst>
          </p:nvPr>
        </p:nvSpPr>
        <p:spPr>
          <a:xfrm>
            <a:off x="7393940" y="346773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47980" y="1589405"/>
            <a:ext cx="38430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2019</a:t>
            </a:r>
            <a:r>
              <a:rPr lang="zh-CN" altLang="en-US" sz="2400" b="1">
                <a:solidFill>
                  <a:schemeClr val="bg1"/>
                </a:solidFill>
              </a:rPr>
              <a:t>年</a:t>
            </a:r>
            <a:r>
              <a:rPr lang="en-US" altLang="zh-CN" sz="2400" b="1">
                <a:solidFill>
                  <a:schemeClr val="bg1"/>
                </a:solidFill>
              </a:rPr>
              <a:t>2</a:t>
            </a:r>
            <a:r>
              <a:rPr lang="zh-CN" altLang="en-US" sz="2400" b="1">
                <a:solidFill>
                  <a:schemeClr val="bg1"/>
                </a:solidFill>
              </a:rPr>
              <a:t>月</a:t>
            </a:r>
            <a:r>
              <a:rPr lang="en-US" altLang="zh-CN" sz="2400" b="1">
                <a:solidFill>
                  <a:schemeClr val="bg1"/>
                </a:solidFill>
              </a:rPr>
              <a:t>-12</a:t>
            </a:r>
            <a:r>
              <a:rPr lang="zh-CN" altLang="en-US" sz="2400" b="1">
                <a:solidFill>
                  <a:schemeClr val="bg1"/>
                </a:solidFill>
              </a:rPr>
              <a:t>月，天猫店铺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咨询人数：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81706人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销售额：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1796276.17</a:t>
            </a: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2020</a:t>
            </a:r>
            <a:r>
              <a:rPr lang="zh-CN" altLang="en-US" sz="2400" b="1">
                <a:solidFill>
                  <a:schemeClr val="bg1"/>
                </a:solidFill>
              </a:rPr>
              <a:t>年</a:t>
            </a:r>
            <a:r>
              <a:rPr lang="en-US" altLang="zh-CN" sz="2400" b="1">
                <a:solidFill>
                  <a:schemeClr val="bg1"/>
                </a:solidFill>
              </a:rPr>
              <a:t>12</a:t>
            </a:r>
            <a:r>
              <a:rPr lang="zh-CN" altLang="en-US" sz="2400" b="1">
                <a:solidFill>
                  <a:schemeClr val="bg1"/>
                </a:solidFill>
              </a:rPr>
              <a:t>月</a:t>
            </a:r>
            <a:r>
              <a:rPr lang="en-US" altLang="zh-CN" sz="2400" b="1">
                <a:solidFill>
                  <a:schemeClr val="bg1"/>
                </a:solidFill>
              </a:rPr>
              <a:t>-6</a:t>
            </a:r>
            <a:r>
              <a:rPr lang="zh-CN" altLang="en-US" sz="2400" b="1">
                <a:solidFill>
                  <a:schemeClr val="bg1"/>
                </a:solidFill>
              </a:rPr>
              <a:t>月，京东店铺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咨询人数：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11023</a:t>
            </a:r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销售额：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1685554.8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5589905" y="40640"/>
            <a:ext cx="678815" cy="306705"/>
          </a:xfrm>
          <a:prstGeom prst="rect">
            <a:avLst/>
          </a:prstGeom>
          <a:noFill/>
          <a:ln>
            <a:noFill/>
          </a:ln>
          <a:effectLst>
            <a:outerShdw blurRad="1270000" dist="2540000" dir="2700000" sx="200000" sy="200000" algn="tl" rotWithShape="0">
              <a:schemeClr val="bg1">
                <a:alpha val="0"/>
              </a:schemeClr>
            </a:outerShdw>
          </a:effectLst>
        </p:spPr>
        <p:txBody>
          <a:bodyPr wrap="square" rtlCol="0">
            <a:spAutoFit/>
            <a:scene3d>
              <a:camera prst="perspectiveRelaxedModerately"/>
              <a:lightRig rig="threePt" dir="t"/>
            </a:scene3d>
          </a:bodyPr>
          <a:lstStyle/>
          <a:p>
            <a:r>
              <a:rPr lang="zh-CN" altLang="en-US" sz="1400" b="1">
                <a:ln>
                  <a:solidFill>
                    <a:srgbClr val="02B4DA"/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京东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0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60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6000"/>
                            </p:stCondLst>
                            <p:childTnLst>
                              <p:par>
                                <p:cTn id="14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ldLvl="0" animBg="1"/>
      <p:bldP spid="81" grpId="1" animBg="1"/>
      <p:bldP spid="79" grpId="0" animBg="1"/>
      <p:bldP spid="71" grpId="0" animBg="1"/>
      <p:bldP spid="71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4" grpId="0" bldLvl="0" animBg="1"/>
      <p:bldP spid="55" grpId="0" animBg="1"/>
      <p:bldP spid="55" grpId="1" animBg="1"/>
      <p:bldP spid="56" grpId="0" animBg="1"/>
      <p:bldP spid="56" grpId="1" animBg="1"/>
      <p:bldP spid="57" grpId="0" bldLvl="0" animBg="1"/>
      <p:bldP spid="57" grpId="1" animBg="1"/>
      <p:bldP spid="60" grpId="0" animBg="1"/>
      <p:bldP spid="61" grpId="0" animBg="1"/>
      <p:bldP spid="61" grpId="1"/>
      <p:bldP spid="62" grpId="0" animBg="1"/>
      <p:bldP spid="62" grpId="1"/>
      <p:bldP spid="63" grpId="0" animBg="1"/>
      <p:bldP spid="63" grpId="1"/>
      <p:bldP spid="49" grpId="0" bldLvl="0" animBg="1"/>
      <p:bldP spid="78" grpId="0" bldLvl="0" animBg="1"/>
      <p:bldP spid="78" grpId="1" animBg="1"/>
      <p:bldP spid="80" grpId="0" bldLvl="0" animBg="1"/>
      <p:bldP spid="80" grpId="1" animBg="1"/>
      <p:bldP spid="82" grpId="0" animBg="1"/>
      <p:bldP spid="83" grpId="0" animBg="1"/>
      <p:bldP spid="83" grpId="1"/>
      <p:bldP spid="84" grpId="0" animBg="1"/>
      <p:bldP spid="84" grpId="1"/>
      <p:bldP spid="24" grpId="0"/>
      <p:bldP spid="24" grpId="1"/>
      <p:bldP spid="26" grpId="0"/>
      <p:bldP spid="26" grpId="1"/>
      <p:bldP spid="27" grpId="0"/>
      <p:bldP spid="28" grpId="0"/>
      <p:bldP spid="29" grpId="0"/>
      <p:bldP spid="29" grpId="1"/>
      <p:bldP spid="30" grpId="0"/>
      <p:bldP spid="30" grpId="1"/>
      <p:bldP spid="35" grpId="0"/>
      <p:bldP spid="3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876300" y="1730375"/>
            <a:ext cx="1304925" cy="2006600"/>
            <a:chOff x="877074" y="1530569"/>
            <a:chExt cx="1303879" cy="2006430"/>
          </a:xfrm>
        </p:grpSpPr>
        <p:sp>
          <p:nvSpPr>
            <p:cNvPr id="3" name="等腰三角形 2"/>
            <p:cNvSpPr/>
            <p:nvPr/>
          </p:nvSpPr>
          <p:spPr>
            <a:xfrm>
              <a:off x="877074" y="1760737"/>
              <a:ext cx="1303879" cy="1776262"/>
            </a:xfrm>
            <a:prstGeom prst="triangle">
              <a:avLst/>
            </a:prstGeom>
            <a:noFill/>
            <a:ln w="3175">
              <a:solidFill>
                <a:srgbClr val="037A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16460" y="1530569"/>
              <a:ext cx="456834" cy="24508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PPT</a:t>
              </a: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1412875" y="1212850"/>
            <a:ext cx="1377950" cy="2524125"/>
            <a:chOff x="1412905" y="1012409"/>
            <a:chExt cx="1378510" cy="2524590"/>
          </a:xfrm>
        </p:grpSpPr>
        <p:sp>
          <p:nvSpPr>
            <p:cNvPr id="4" name="等腰三角形 3"/>
            <p:cNvSpPr/>
            <p:nvPr/>
          </p:nvSpPr>
          <p:spPr>
            <a:xfrm>
              <a:off x="1412905" y="1215646"/>
              <a:ext cx="1378510" cy="2321353"/>
            </a:xfrm>
            <a:prstGeom prst="triangle">
              <a:avLst/>
            </a:prstGeom>
            <a:noFill/>
            <a:ln w="3175">
              <a:solidFill>
                <a:srgbClr val="0148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94113" y="1012409"/>
              <a:ext cx="437058" cy="2451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000" b="1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视频</a:t>
              </a: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2089150" y="1911350"/>
            <a:ext cx="1130300" cy="1825625"/>
            <a:chOff x="2089828" y="1711544"/>
            <a:chExt cx="1129622" cy="1825454"/>
          </a:xfrm>
        </p:grpSpPr>
        <p:sp>
          <p:nvSpPr>
            <p:cNvPr id="5" name="等腰三角形 4"/>
            <p:cNvSpPr/>
            <p:nvPr/>
          </p:nvSpPr>
          <p:spPr>
            <a:xfrm>
              <a:off x="2089828" y="1998855"/>
              <a:ext cx="1129622" cy="1538143"/>
            </a:xfrm>
            <a:prstGeom prst="triangle">
              <a:avLst/>
            </a:prstGeom>
            <a:noFill/>
            <a:ln w="3175">
              <a:solidFill>
                <a:srgbClr val="91E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07138" y="1711544"/>
              <a:ext cx="436618" cy="2450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000" b="1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数据</a:t>
              </a: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4202113" y="524510"/>
            <a:ext cx="790575" cy="790575"/>
            <a:chOff x="4469008" y="1257757"/>
            <a:chExt cx="790629" cy="790118"/>
          </a:xfrm>
        </p:grpSpPr>
        <p:sp>
          <p:nvSpPr>
            <p:cNvPr id="18" name="椭圆 17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8" name="文本框 16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33475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PPT</a:t>
              </a:r>
            </a:p>
          </p:txBody>
        </p:sp>
      </p:grpSp>
      <p:grpSp>
        <p:nvGrpSpPr>
          <p:cNvPr id="20" name="组合 19"/>
          <p:cNvGrpSpPr/>
          <p:nvPr/>
        </p:nvGrpSpPr>
        <p:grpSpPr bwMode="auto">
          <a:xfrm>
            <a:off x="4202113" y="2140903"/>
            <a:ext cx="790575" cy="790575"/>
            <a:chOff x="4469008" y="1257757"/>
            <a:chExt cx="790629" cy="790118"/>
          </a:xfrm>
        </p:grpSpPr>
        <p:sp>
          <p:nvSpPr>
            <p:cNvPr id="21" name="椭圆 20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6" name="文本框 21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690927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000" b="1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hlinkClick r:id="rId3" action="ppaction://hlinkfile"/>
                </a:rPr>
                <a:t>视频</a:t>
              </a:r>
              <a:endParaRPr lang="zh-CN" altLang="en-US" sz="2000" b="1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4202113" y="3829050"/>
            <a:ext cx="790575" cy="790575"/>
            <a:chOff x="4469008" y="1257757"/>
            <a:chExt cx="790629" cy="790118"/>
          </a:xfrm>
        </p:grpSpPr>
        <p:sp>
          <p:nvSpPr>
            <p:cNvPr id="24" name="椭圆 23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4" name="文本框 24"/>
            <p:cNvSpPr txBox="1">
              <a:spLocks noChangeArrowheads="1"/>
            </p:cNvSpPr>
            <p:nvPr/>
          </p:nvSpPr>
          <p:spPr bwMode="auto">
            <a:xfrm>
              <a:off x="4515455" y="1453738"/>
              <a:ext cx="690927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000" b="1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数据</a:t>
              </a:r>
            </a:p>
          </p:txBody>
        </p:sp>
      </p:grpSp>
      <p:grpSp>
        <p:nvGrpSpPr>
          <p:cNvPr id="28" name="组合 27"/>
          <p:cNvGrpSpPr/>
          <p:nvPr/>
        </p:nvGrpSpPr>
        <p:grpSpPr bwMode="auto">
          <a:xfrm>
            <a:off x="5208588" y="532446"/>
            <a:ext cx="3460750" cy="1367333"/>
            <a:chOff x="5513244" y="1237107"/>
            <a:chExt cx="3461053" cy="1367869"/>
          </a:xfrm>
        </p:grpSpPr>
        <p:sp>
          <p:nvSpPr>
            <p:cNvPr id="18451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1117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学会运用一些小的技巧，让自己的</a:t>
              </a:r>
              <a:r>
                <a:rPr lang="en-US" altLang="zh-CN" sz="1200" dirty="0"/>
                <a:t>PPT</a:t>
              </a:r>
              <a:r>
                <a:rPr lang="zh-CN" altLang="en-US" sz="1200" dirty="0"/>
                <a:t>更有创意，在视觉上进行灵感设计，将枯燥乏味的知识点变得生动形象。</a:t>
              </a:r>
            </a:p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目标：让看我</a:t>
              </a:r>
              <a:r>
                <a:rPr lang="en-US" altLang="zh-CN" sz="1200" dirty="0"/>
                <a:t>PPT</a:t>
              </a:r>
              <a:r>
                <a:rPr lang="zh-CN" altLang="en-US" sz="1200" dirty="0"/>
                <a:t>的人感觉这是一种享受和快乐</a:t>
              </a:r>
            </a:p>
          </p:txBody>
        </p:sp>
        <p:sp>
          <p:nvSpPr>
            <p:cNvPr id="18452" name="文本框 26"/>
            <p:cNvSpPr txBox="1">
              <a:spLocks noChangeArrowheads="1"/>
            </p:cNvSpPr>
            <p:nvPr/>
          </p:nvSpPr>
          <p:spPr bwMode="auto">
            <a:xfrm>
              <a:off x="5513244" y="1237107"/>
              <a:ext cx="1782601" cy="553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PPT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的学习与制作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hangingPunct="1"/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 bwMode="auto">
          <a:xfrm>
            <a:off x="5208588" y="2072322"/>
            <a:ext cx="3460750" cy="1652447"/>
            <a:chOff x="5513244" y="1208522"/>
            <a:chExt cx="3461053" cy="1653094"/>
          </a:xfrm>
        </p:grpSpPr>
        <p:sp>
          <p:nvSpPr>
            <p:cNvPr id="18449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13740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ts val="2000"/>
                </a:lnSpc>
                <a:buClrTx/>
                <a:buSzTx/>
                <a:buNone/>
              </a:pPr>
              <a:r>
                <a:rPr lang="zh-CN" altLang="en-US" sz="1200" dirty="0"/>
                <a:t>兴趣是热爱的开始，因为热爱所以持之以恒，经历的和去过的地方都很少，所以希望把所有美丽的回忆、风景都记录下来，视频剪辑成为了我生活之余非常热爱的一个项目，最常用的手机软件是“剪映”电脑软件“PR”。</a:t>
              </a:r>
            </a:p>
          </p:txBody>
        </p:sp>
        <p:sp>
          <p:nvSpPr>
            <p:cNvPr id="18450" name="文本框 30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1615581" cy="306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简单的视频剪辑</a:t>
              </a:r>
            </a:p>
          </p:txBody>
        </p:sp>
      </p:grpSp>
      <p:grpSp>
        <p:nvGrpSpPr>
          <p:cNvPr id="32" name="组合 31"/>
          <p:cNvGrpSpPr/>
          <p:nvPr/>
        </p:nvGrpSpPr>
        <p:grpSpPr bwMode="auto">
          <a:xfrm>
            <a:off x="5208588" y="3817937"/>
            <a:ext cx="3460750" cy="1139367"/>
            <a:chOff x="5513244" y="1208522"/>
            <a:chExt cx="3461053" cy="1139813"/>
          </a:xfrm>
        </p:grpSpPr>
        <p:sp>
          <p:nvSpPr>
            <p:cNvPr id="18447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860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京东店铺的每日数据、周报、月报，由一开始的生疏、混乱，每次统计都需要一个多小时，到后来的摸索熟悉，十几分钟就可以搞定。</a:t>
              </a:r>
            </a:p>
          </p:txBody>
        </p:sp>
        <p:sp>
          <p:nvSpPr>
            <p:cNvPr id="18448" name="文本框 33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1615581" cy="306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店铺数据的统计</a:t>
              </a: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225743" y="3803008"/>
            <a:ext cx="3751580" cy="1053872"/>
            <a:chOff x="225707" y="3689297"/>
            <a:chExt cx="3750872" cy="1052484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876459" y="3689297"/>
              <a:ext cx="2342073" cy="3215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800" dirty="0"/>
                <a:t>完成所有工作之余，再多学习到的，才是真正的成长和收获   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7729" y="4156041"/>
              <a:ext cx="2341120" cy="120491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8446" name="文本框 35"/>
            <p:cNvSpPr txBox="1">
              <a:spLocks noChangeArrowheads="1"/>
            </p:cNvSpPr>
            <p:nvPr/>
          </p:nvSpPr>
          <p:spPr bwMode="auto">
            <a:xfrm>
              <a:off x="225707" y="4373966"/>
              <a:ext cx="3750872" cy="367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Everything comes to him who waits</a:t>
              </a: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自主学习情况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13930" y="3500120"/>
            <a:ext cx="11303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4" action="ppaction://hlinkfile"/>
              </a:rPr>
              <a:t>☻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5" action="ppaction://hlinkfile"/>
              </a:rPr>
              <a:t>☺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6" action="ppaction://hlinkfile"/>
              </a:rPr>
              <a:t>☻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 bwMode="auto">
          <a:xfrm>
            <a:off x="5746750" y="582295"/>
            <a:ext cx="2520950" cy="2449830"/>
            <a:chOff x="5737247" y="806295"/>
            <a:chExt cx="1902050" cy="1900642"/>
          </a:xfrm>
        </p:grpSpPr>
        <p:sp>
          <p:nvSpPr>
            <p:cNvPr id="16408" name="Oval 176"/>
            <p:cNvSpPr>
              <a:spLocks noChangeArrowheads="1"/>
            </p:cNvSpPr>
            <p:nvPr/>
          </p:nvSpPr>
          <p:spPr bwMode="auto">
            <a:xfrm>
              <a:off x="5737247" y="806295"/>
              <a:ext cx="1902050" cy="190064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308452" y="1087731"/>
              <a:ext cx="867097" cy="5483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4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410" name="文本框 3"/>
            <p:cNvSpPr txBox="1">
              <a:spLocks noChangeArrowheads="1"/>
            </p:cNvSpPr>
            <p:nvPr/>
          </p:nvSpPr>
          <p:spPr bwMode="auto">
            <a:xfrm>
              <a:off x="6044952" y="1938589"/>
              <a:ext cx="1394098" cy="206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16411" name="矩形 4"/>
            <p:cNvSpPr>
              <a:spLocks noChangeArrowheads="1"/>
            </p:cNvSpPr>
            <p:nvPr/>
          </p:nvSpPr>
          <p:spPr bwMode="auto">
            <a:xfrm>
              <a:off x="5946054" y="1691679"/>
              <a:ext cx="1493384" cy="643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Arial" panose="020B0604020202020204" pitchFamily="34" charset="0"/>
                </a:rPr>
                <a:t>话术的完善与提升</a:t>
              </a:r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5469255" y="2473325"/>
            <a:ext cx="2020570" cy="2035175"/>
            <a:chOff x="5268329" y="2403942"/>
            <a:chExt cx="1724659" cy="1723111"/>
          </a:xfrm>
        </p:grpSpPr>
        <p:sp>
          <p:nvSpPr>
            <p:cNvPr id="16403" name="Oval 288"/>
            <p:cNvSpPr>
              <a:spLocks noChangeArrowheads="1"/>
            </p:cNvSpPr>
            <p:nvPr/>
          </p:nvSpPr>
          <p:spPr bwMode="auto">
            <a:xfrm>
              <a:off x="5268329" y="2403942"/>
              <a:ext cx="1724659" cy="1723111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4" name="组合 19"/>
            <p:cNvGrpSpPr/>
            <p:nvPr/>
          </p:nvGrpSpPr>
          <p:grpSpPr bwMode="auto">
            <a:xfrm>
              <a:off x="5412690" y="2651462"/>
              <a:ext cx="1460402" cy="1095961"/>
              <a:chOff x="5907990" y="1136987"/>
              <a:chExt cx="1460402" cy="1095961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6225761" y="1136987"/>
                <a:ext cx="733695" cy="494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7" name="矩形 22"/>
              <p:cNvSpPr>
                <a:spLocks noChangeArrowheads="1"/>
              </p:cNvSpPr>
              <p:nvPr/>
            </p:nvSpPr>
            <p:spPr bwMode="auto">
              <a:xfrm>
                <a:off x="5907990" y="1634563"/>
                <a:ext cx="1460402" cy="5983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棘手客户的灵活处理</a:t>
                </a:r>
              </a:p>
            </p:txBody>
          </p:sp>
        </p:grpSp>
      </p:grpSp>
      <p:grpSp>
        <p:nvGrpSpPr>
          <p:cNvPr id="10" name="组合 9"/>
          <p:cNvGrpSpPr/>
          <p:nvPr/>
        </p:nvGrpSpPr>
        <p:grpSpPr bwMode="auto">
          <a:xfrm>
            <a:off x="4040505" y="998855"/>
            <a:ext cx="1941195" cy="1991995"/>
            <a:chOff x="4493686" y="1207526"/>
            <a:chExt cx="1354453" cy="1354453"/>
          </a:xfrm>
        </p:grpSpPr>
        <p:sp>
          <p:nvSpPr>
            <p:cNvPr id="16399" name="Oval 177"/>
            <p:cNvSpPr>
              <a:spLocks noChangeArrowheads="1"/>
            </p:cNvSpPr>
            <p:nvPr/>
          </p:nvSpPr>
          <p:spPr bwMode="auto">
            <a:xfrm>
              <a:off x="4493686" y="1207526"/>
              <a:ext cx="1354453" cy="1354453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0" name="组合 7"/>
            <p:cNvGrpSpPr/>
            <p:nvPr/>
          </p:nvGrpSpPr>
          <p:grpSpPr bwMode="auto">
            <a:xfrm>
              <a:off x="4625264" y="1498107"/>
              <a:ext cx="1089909" cy="830598"/>
              <a:chOff x="4510964" y="1498107"/>
              <a:chExt cx="1089909" cy="830598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4682673" y="1498107"/>
                <a:ext cx="733060" cy="3967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2" name="矩形 24"/>
              <p:cNvSpPr>
                <a:spLocks noChangeArrowheads="1"/>
              </p:cNvSpPr>
              <p:nvPr/>
            </p:nvSpPr>
            <p:spPr bwMode="auto">
              <a:xfrm>
                <a:off x="4510964" y="1931911"/>
                <a:ext cx="1089909" cy="3967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平台操作的技巧与能力</a:t>
                </a:r>
              </a:p>
            </p:txBody>
          </p:sp>
        </p:grpSp>
      </p:grpSp>
      <p:grpSp>
        <p:nvGrpSpPr>
          <p:cNvPr id="12" name="组合 11"/>
          <p:cNvGrpSpPr/>
          <p:nvPr/>
        </p:nvGrpSpPr>
        <p:grpSpPr bwMode="auto">
          <a:xfrm>
            <a:off x="7072630" y="3357880"/>
            <a:ext cx="1724025" cy="1717040"/>
            <a:chOff x="6643415" y="3290246"/>
            <a:chExt cx="1195846" cy="1195660"/>
          </a:xfrm>
        </p:grpSpPr>
        <p:sp>
          <p:nvSpPr>
            <p:cNvPr id="16395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396" name="组合 26"/>
            <p:cNvGrpSpPr/>
            <p:nvPr/>
          </p:nvGrpSpPr>
          <p:grpSpPr bwMode="auto">
            <a:xfrm>
              <a:off x="6643918" y="3488728"/>
              <a:ext cx="1195343" cy="819209"/>
              <a:chOff x="4453168" y="1517053"/>
              <a:chExt cx="1195343" cy="819209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4721013" y="1517053"/>
                <a:ext cx="663727" cy="3634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98" name="矩形 28"/>
              <p:cNvSpPr>
                <a:spLocks noChangeArrowheads="1"/>
              </p:cNvSpPr>
              <p:nvPr/>
            </p:nvSpPr>
            <p:spPr bwMode="auto">
              <a:xfrm>
                <a:off x="4453168" y="1929897"/>
                <a:ext cx="1195343" cy="406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  <a:sym typeface="+mn-ea"/>
                  </a:rPr>
                  <a:t>产品知识的积累与运用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2351882" y="1795743"/>
            <a:ext cx="887413" cy="820737"/>
            <a:chOff x="4427538" y="566738"/>
            <a:chExt cx="887413" cy="820737"/>
          </a:xfrm>
        </p:grpSpPr>
        <p:sp>
          <p:nvSpPr>
            <p:cNvPr id="32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38213" y="3587750"/>
            <a:ext cx="755650" cy="527051"/>
            <a:chOff x="4672013" y="2482850"/>
            <a:chExt cx="755650" cy="527051"/>
          </a:xfrm>
        </p:grpSpPr>
        <p:sp>
          <p:nvSpPr>
            <p:cNvPr id="36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81175">
            <a:off x="3224471" y="3131556"/>
            <a:ext cx="815387" cy="719599"/>
            <a:chOff x="5651501" y="654050"/>
            <a:chExt cx="1182688" cy="512763"/>
          </a:xfrm>
        </p:grpSpPr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文本框 66"/>
          <p:cNvSpPr txBox="1">
            <a:spLocks noChangeArrowheads="1"/>
          </p:cNvSpPr>
          <p:nvPr/>
        </p:nvSpPr>
        <p:spPr bwMode="auto">
          <a:xfrm>
            <a:off x="901700" y="2755900"/>
            <a:ext cx="3433763" cy="321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鲁南制药，健康世界</a:t>
            </a:r>
          </a:p>
          <a:p>
            <a:r>
              <a:rPr lang="en-US" altLang="zh-CN" dirty="0"/>
              <a:t>KEEPING THE WORLD HEALTH</a:t>
            </a: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906463" y="2264093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其他工作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 bwMode="auto">
          <a:xfrm>
            <a:off x="3799840" y="2813685"/>
            <a:ext cx="1781810" cy="1699988"/>
            <a:chOff x="6643415" y="3290246"/>
            <a:chExt cx="1195660" cy="1195660"/>
          </a:xfrm>
        </p:grpSpPr>
        <p:sp>
          <p:nvSpPr>
            <p:cNvPr id="44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26"/>
            <p:cNvGrpSpPr/>
            <p:nvPr/>
          </p:nvGrpSpPr>
          <p:grpSpPr bwMode="auto">
            <a:xfrm>
              <a:off x="6748715" y="3488728"/>
              <a:ext cx="989556" cy="832812"/>
              <a:chOff x="4557965" y="1517053"/>
              <a:chExt cx="989556" cy="832812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4721013" y="1517053"/>
                <a:ext cx="662512" cy="3671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 28"/>
              <p:cNvSpPr>
                <a:spLocks noChangeArrowheads="1"/>
              </p:cNvSpPr>
              <p:nvPr/>
            </p:nvSpPr>
            <p:spPr bwMode="auto">
              <a:xfrm>
                <a:off x="4557965" y="1939424"/>
                <a:ext cx="989556" cy="4104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自我心态的调整调节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415538" y="2346960"/>
            <a:ext cx="4259581" cy="2796540"/>
            <a:chOff x="2494956" y="1977519"/>
            <a:chExt cx="3763312" cy="3172332"/>
          </a:xfrm>
        </p:grpSpPr>
        <p:sp>
          <p:nvSpPr>
            <p:cNvPr id="34" name="Freeform 5"/>
            <p:cNvSpPr/>
            <p:nvPr/>
          </p:nvSpPr>
          <p:spPr bwMode="auto">
            <a:xfrm>
              <a:off x="2494956" y="2660392"/>
              <a:ext cx="1657913" cy="2489459"/>
            </a:xfrm>
            <a:custGeom>
              <a:avLst/>
              <a:gdLst>
                <a:gd name="T0" fmla="*/ 417 w 492"/>
                <a:gd name="T1" fmla="*/ 473 h 789"/>
                <a:gd name="T2" fmla="*/ 273 w 492"/>
                <a:gd name="T3" fmla="*/ 181 h 789"/>
                <a:gd name="T4" fmla="*/ 22 w 492"/>
                <a:gd name="T5" fmla="*/ 2 h 789"/>
                <a:gd name="T6" fmla="*/ 2 w 492"/>
                <a:gd name="T7" fmla="*/ 14 h 789"/>
                <a:gd name="T8" fmla="*/ 14 w 492"/>
                <a:gd name="T9" fmla="*/ 34 h 789"/>
                <a:gd name="T10" fmla="*/ 29 w 492"/>
                <a:gd name="T11" fmla="*/ 37 h 789"/>
                <a:gd name="T12" fmla="*/ 387 w 492"/>
                <a:gd name="T13" fmla="*/ 483 h 789"/>
                <a:gd name="T14" fmla="*/ 460 w 492"/>
                <a:gd name="T15" fmla="*/ 789 h 789"/>
                <a:gd name="T16" fmla="*/ 476 w 492"/>
                <a:gd name="T17" fmla="*/ 789 h 789"/>
                <a:gd name="T18" fmla="*/ 492 w 492"/>
                <a:gd name="T19" fmla="*/ 789 h 789"/>
                <a:gd name="T20" fmla="*/ 417 w 492"/>
                <a:gd name="T21" fmla="*/ 473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789">
                  <a:moveTo>
                    <a:pt x="417" y="473"/>
                  </a:moveTo>
                  <a:cubicBezTo>
                    <a:pt x="378" y="355"/>
                    <a:pt x="329" y="257"/>
                    <a:pt x="273" y="181"/>
                  </a:cubicBezTo>
                  <a:cubicBezTo>
                    <a:pt x="201" y="85"/>
                    <a:pt x="117" y="25"/>
                    <a:pt x="22" y="2"/>
                  </a:cubicBezTo>
                  <a:cubicBezTo>
                    <a:pt x="13" y="0"/>
                    <a:pt x="5" y="6"/>
                    <a:pt x="2" y="14"/>
                  </a:cubicBezTo>
                  <a:cubicBezTo>
                    <a:pt x="0" y="23"/>
                    <a:pt x="6" y="31"/>
                    <a:pt x="14" y="34"/>
                  </a:cubicBezTo>
                  <a:cubicBezTo>
                    <a:pt x="19" y="35"/>
                    <a:pt x="24" y="36"/>
                    <a:pt x="29" y="37"/>
                  </a:cubicBezTo>
                  <a:cubicBezTo>
                    <a:pt x="219" y="92"/>
                    <a:pt x="328" y="308"/>
                    <a:pt x="387" y="483"/>
                  </a:cubicBezTo>
                  <a:cubicBezTo>
                    <a:pt x="426" y="601"/>
                    <a:pt x="448" y="716"/>
                    <a:pt x="460" y="789"/>
                  </a:cubicBezTo>
                  <a:cubicBezTo>
                    <a:pt x="476" y="789"/>
                    <a:pt x="476" y="789"/>
                    <a:pt x="476" y="789"/>
                  </a:cubicBezTo>
                  <a:cubicBezTo>
                    <a:pt x="492" y="789"/>
                    <a:pt x="492" y="789"/>
                    <a:pt x="492" y="789"/>
                  </a:cubicBezTo>
                  <a:cubicBezTo>
                    <a:pt x="481" y="715"/>
                    <a:pt x="458" y="596"/>
                    <a:pt x="417" y="473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Freeform 6"/>
            <p:cNvSpPr/>
            <p:nvPr/>
          </p:nvSpPr>
          <p:spPr bwMode="auto">
            <a:xfrm>
              <a:off x="4618123" y="2651748"/>
              <a:ext cx="1640145" cy="2498103"/>
            </a:xfrm>
            <a:custGeom>
              <a:avLst/>
              <a:gdLst>
                <a:gd name="T0" fmla="*/ 489 w 491"/>
                <a:gd name="T1" fmla="*/ 14 h 789"/>
                <a:gd name="T2" fmla="*/ 470 w 491"/>
                <a:gd name="T3" fmla="*/ 2 h 789"/>
                <a:gd name="T4" fmla="*/ 219 w 491"/>
                <a:gd name="T5" fmla="*/ 181 h 789"/>
                <a:gd name="T6" fmla="*/ 74 w 491"/>
                <a:gd name="T7" fmla="*/ 473 h 789"/>
                <a:gd name="T8" fmla="*/ 0 w 491"/>
                <a:gd name="T9" fmla="*/ 789 h 789"/>
                <a:gd name="T10" fmla="*/ 16 w 491"/>
                <a:gd name="T11" fmla="*/ 789 h 789"/>
                <a:gd name="T12" fmla="*/ 32 w 491"/>
                <a:gd name="T13" fmla="*/ 789 h 789"/>
                <a:gd name="T14" fmla="*/ 105 w 491"/>
                <a:gd name="T15" fmla="*/ 483 h 789"/>
                <a:gd name="T16" fmla="*/ 463 w 491"/>
                <a:gd name="T17" fmla="*/ 37 h 789"/>
                <a:gd name="T18" fmla="*/ 477 w 491"/>
                <a:gd name="T19" fmla="*/ 34 h 789"/>
                <a:gd name="T20" fmla="*/ 489 w 491"/>
                <a:gd name="T21" fmla="*/ 14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789">
                  <a:moveTo>
                    <a:pt x="489" y="14"/>
                  </a:moveTo>
                  <a:cubicBezTo>
                    <a:pt x="487" y="6"/>
                    <a:pt x="479" y="0"/>
                    <a:pt x="470" y="2"/>
                  </a:cubicBezTo>
                  <a:cubicBezTo>
                    <a:pt x="375" y="25"/>
                    <a:pt x="291" y="85"/>
                    <a:pt x="219" y="181"/>
                  </a:cubicBezTo>
                  <a:cubicBezTo>
                    <a:pt x="163" y="257"/>
                    <a:pt x="114" y="355"/>
                    <a:pt x="74" y="473"/>
                  </a:cubicBezTo>
                  <a:cubicBezTo>
                    <a:pt x="33" y="596"/>
                    <a:pt x="11" y="715"/>
                    <a:pt x="0" y="789"/>
                  </a:cubicBezTo>
                  <a:cubicBezTo>
                    <a:pt x="16" y="789"/>
                    <a:pt x="16" y="789"/>
                    <a:pt x="16" y="789"/>
                  </a:cubicBezTo>
                  <a:cubicBezTo>
                    <a:pt x="32" y="789"/>
                    <a:pt x="32" y="789"/>
                    <a:pt x="32" y="789"/>
                  </a:cubicBezTo>
                  <a:cubicBezTo>
                    <a:pt x="43" y="716"/>
                    <a:pt x="65" y="601"/>
                    <a:pt x="105" y="483"/>
                  </a:cubicBezTo>
                  <a:cubicBezTo>
                    <a:pt x="163" y="309"/>
                    <a:pt x="272" y="92"/>
                    <a:pt x="463" y="37"/>
                  </a:cubicBezTo>
                  <a:cubicBezTo>
                    <a:pt x="468" y="36"/>
                    <a:pt x="473" y="35"/>
                    <a:pt x="477" y="34"/>
                  </a:cubicBezTo>
                  <a:cubicBezTo>
                    <a:pt x="486" y="31"/>
                    <a:pt x="491" y="23"/>
                    <a:pt x="489" y="14"/>
                  </a:cubicBezTo>
                  <a:close/>
                </a:path>
              </a:pathLst>
            </a:cu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7"/>
            <p:cNvSpPr/>
            <p:nvPr/>
          </p:nvSpPr>
          <p:spPr bwMode="auto">
            <a:xfrm>
              <a:off x="3829050" y="1977519"/>
              <a:ext cx="427038" cy="3172332"/>
            </a:xfrm>
            <a:custGeom>
              <a:avLst/>
              <a:gdLst>
                <a:gd name="T0" fmla="*/ 33 w 110"/>
                <a:gd name="T1" fmla="*/ 13 h 869"/>
                <a:gd name="T2" fmla="*/ 13 w 110"/>
                <a:gd name="T3" fmla="*/ 3 h 869"/>
                <a:gd name="T4" fmla="*/ 2 w 110"/>
                <a:gd name="T5" fmla="*/ 23 h 869"/>
                <a:gd name="T6" fmla="*/ 25 w 110"/>
                <a:gd name="T7" fmla="*/ 107 h 869"/>
                <a:gd name="T8" fmla="*/ 76 w 110"/>
                <a:gd name="T9" fmla="*/ 760 h 869"/>
                <a:gd name="T10" fmla="*/ 75 w 110"/>
                <a:gd name="T11" fmla="*/ 869 h 869"/>
                <a:gd name="T12" fmla="*/ 84 w 110"/>
                <a:gd name="T13" fmla="*/ 869 h 869"/>
                <a:gd name="T14" fmla="*/ 91 w 110"/>
                <a:gd name="T15" fmla="*/ 869 h 869"/>
                <a:gd name="T16" fmla="*/ 107 w 110"/>
                <a:gd name="T17" fmla="*/ 869 h 869"/>
                <a:gd name="T18" fmla="*/ 33 w 110"/>
                <a:gd name="T19" fmla="*/ 1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33" y="13"/>
                  </a:moveTo>
                  <a:cubicBezTo>
                    <a:pt x="30" y="5"/>
                    <a:pt x="21" y="0"/>
                    <a:pt x="13" y="3"/>
                  </a:cubicBezTo>
                  <a:cubicBezTo>
                    <a:pt x="4" y="6"/>
                    <a:pt x="0" y="15"/>
                    <a:pt x="2" y="23"/>
                  </a:cubicBezTo>
                  <a:cubicBezTo>
                    <a:pt x="11" y="48"/>
                    <a:pt x="18" y="77"/>
                    <a:pt x="25" y="107"/>
                  </a:cubicBezTo>
                  <a:cubicBezTo>
                    <a:pt x="66" y="301"/>
                    <a:pt x="75" y="580"/>
                    <a:pt x="76" y="760"/>
                  </a:cubicBezTo>
                  <a:cubicBezTo>
                    <a:pt x="76" y="803"/>
                    <a:pt x="76" y="840"/>
                    <a:pt x="75" y="869"/>
                  </a:cubicBezTo>
                  <a:cubicBezTo>
                    <a:pt x="84" y="869"/>
                    <a:pt x="84" y="869"/>
                    <a:pt x="84" y="869"/>
                  </a:cubicBezTo>
                  <a:cubicBezTo>
                    <a:pt x="91" y="869"/>
                    <a:pt x="91" y="869"/>
                    <a:pt x="91" y="869"/>
                  </a:cubicBezTo>
                  <a:cubicBezTo>
                    <a:pt x="107" y="869"/>
                    <a:pt x="107" y="869"/>
                    <a:pt x="107" y="869"/>
                  </a:cubicBezTo>
                  <a:cubicBezTo>
                    <a:pt x="110" y="693"/>
                    <a:pt x="108" y="246"/>
                    <a:pt x="33" y="13"/>
                  </a:cubicBezTo>
                  <a:close/>
                </a:path>
              </a:pathLst>
            </a:custGeom>
            <a:solidFill>
              <a:schemeClr val="bg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Freeform 8"/>
            <p:cNvSpPr/>
            <p:nvPr/>
          </p:nvSpPr>
          <p:spPr bwMode="auto">
            <a:xfrm>
              <a:off x="4502150" y="1977519"/>
              <a:ext cx="427038" cy="3172332"/>
            </a:xfrm>
            <a:custGeom>
              <a:avLst/>
              <a:gdLst>
                <a:gd name="T0" fmla="*/ 97 w 110"/>
                <a:gd name="T1" fmla="*/ 3 h 869"/>
                <a:gd name="T2" fmla="*/ 77 w 110"/>
                <a:gd name="T3" fmla="*/ 13 h 869"/>
                <a:gd name="T4" fmla="*/ 2 w 110"/>
                <a:gd name="T5" fmla="*/ 869 h 869"/>
                <a:gd name="T6" fmla="*/ 19 w 110"/>
                <a:gd name="T7" fmla="*/ 869 h 869"/>
                <a:gd name="T8" fmla="*/ 26 w 110"/>
                <a:gd name="T9" fmla="*/ 869 h 869"/>
                <a:gd name="T10" fmla="*/ 35 w 110"/>
                <a:gd name="T11" fmla="*/ 869 h 869"/>
                <a:gd name="T12" fmla="*/ 34 w 110"/>
                <a:gd name="T13" fmla="*/ 760 h 869"/>
                <a:gd name="T14" fmla="*/ 85 w 110"/>
                <a:gd name="T15" fmla="*/ 107 h 869"/>
                <a:gd name="T16" fmla="*/ 107 w 110"/>
                <a:gd name="T17" fmla="*/ 23 h 869"/>
                <a:gd name="T18" fmla="*/ 97 w 110"/>
                <a:gd name="T19" fmla="*/ 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97" y="3"/>
                  </a:moveTo>
                  <a:cubicBezTo>
                    <a:pt x="89" y="0"/>
                    <a:pt x="80" y="5"/>
                    <a:pt x="77" y="13"/>
                  </a:cubicBezTo>
                  <a:cubicBezTo>
                    <a:pt x="1" y="246"/>
                    <a:pt x="0" y="693"/>
                    <a:pt x="2" y="869"/>
                  </a:cubicBezTo>
                  <a:cubicBezTo>
                    <a:pt x="19" y="869"/>
                    <a:pt x="19" y="869"/>
                    <a:pt x="19" y="869"/>
                  </a:cubicBezTo>
                  <a:cubicBezTo>
                    <a:pt x="26" y="869"/>
                    <a:pt x="26" y="869"/>
                    <a:pt x="26" y="869"/>
                  </a:cubicBezTo>
                  <a:cubicBezTo>
                    <a:pt x="35" y="869"/>
                    <a:pt x="35" y="869"/>
                    <a:pt x="35" y="869"/>
                  </a:cubicBezTo>
                  <a:cubicBezTo>
                    <a:pt x="34" y="840"/>
                    <a:pt x="34" y="803"/>
                    <a:pt x="34" y="760"/>
                  </a:cubicBezTo>
                  <a:cubicBezTo>
                    <a:pt x="35" y="580"/>
                    <a:pt x="44" y="301"/>
                    <a:pt x="85" y="107"/>
                  </a:cubicBezTo>
                  <a:cubicBezTo>
                    <a:pt x="92" y="77"/>
                    <a:pt x="99" y="48"/>
                    <a:pt x="107" y="23"/>
                  </a:cubicBezTo>
                  <a:cubicBezTo>
                    <a:pt x="110" y="15"/>
                    <a:pt x="105" y="6"/>
                    <a:pt x="97" y="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73" name="椭圆 72"/>
          <p:cNvSpPr/>
          <p:nvPr/>
        </p:nvSpPr>
        <p:spPr>
          <a:xfrm>
            <a:off x="3345180" y="3880485"/>
            <a:ext cx="407670" cy="40767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4973955" y="3242310"/>
            <a:ext cx="179070" cy="1790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4378432" y="2857182"/>
            <a:ext cx="335280" cy="33528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5364480" y="3832860"/>
            <a:ext cx="293370" cy="29337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5897880" y="2623185"/>
            <a:ext cx="179070" cy="179070"/>
          </a:xfrm>
          <a:prstGeom prst="ellipse">
            <a:avLst/>
          </a:prstGeom>
          <a:solidFill>
            <a:srgbClr val="91ECF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532294" y="2986404"/>
            <a:ext cx="229236" cy="229236"/>
          </a:xfrm>
          <a:prstGeom prst="ellipse">
            <a:avLst/>
          </a:prstGeom>
          <a:solidFill>
            <a:srgbClr val="02B4D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40000">
            <a:off x="-15875" y="3063875"/>
            <a:ext cx="2945130" cy="1964690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rcRect l="-10043" t="-5223" r="1110" b="3482"/>
          <a:stretch>
            <a:fillRect/>
          </a:stretch>
        </p:blipFill>
        <p:spPr>
          <a:xfrm>
            <a:off x="-314325" y="1596390"/>
            <a:ext cx="2431415" cy="1595755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rcRect l="16649" t="15182" r="956" b="23005"/>
          <a:stretch>
            <a:fillRect/>
          </a:stretch>
        </p:blipFill>
        <p:spPr>
          <a:xfrm rot="300000">
            <a:off x="2179955" y="130175"/>
            <a:ext cx="1844675" cy="259651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0000">
            <a:off x="-8255" y="5080"/>
            <a:ext cx="2515235" cy="1745615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1740" y="0"/>
            <a:ext cx="2730500" cy="191833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8"/>
          <a:srcRect r="10363"/>
          <a:stretch>
            <a:fillRect/>
          </a:stretch>
        </p:blipFill>
        <p:spPr>
          <a:xfrm rot="540000">
            <a:off x="5320665" y="1431290"/>
            <a:ext cx="1953260" cy="122618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20000">
            <a:off x="6426835" y="505460"/>
            <a:ext cx="2753360" cy="1549400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/>
          <a:srcRect t="9421"/>
          <a:stretch>
            <a:fillRect/>
          </a:stretch>
        </p:blipFill>
        <p:spPr>
          <a:xfrm>
            <a:off x="6198235" y="2120265"/>
            <a:ext cx="3034030" cy="2056130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1"/>
          <a:srcRect l="641" t="5569" r="4068" b="4703"/>
          <a:stretch>
            <a:fillRect/>
          </a:stretch>
        </p:blipFill>
        <p:spPr>
          <a:xfrm>
            <a:off x="6892290" y="3832860"/>
            <a:ext cx="2454275" cy="138112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19505" y="629285"/>
            <a:ext cx="6904990" cy="388493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3" name="文本框 82"/>
          <p:cNvSpPr txBox="1">
            <a:spLocks noChangeArrowheads="1"/>
          </p:cNvSpPr>
          <p:nvPr/>
        </p:nvSpPr>
        <p:spPr bwMode="auto">
          <a:xfrm>
            <a:off x="120333" y="-317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其他工作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46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46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6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7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6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7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806700" cy="31534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02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、我的优势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、我的劣势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、我的信念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22250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自我评价   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3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3_2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1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3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3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4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4_1"/>
  <p:tag name="KSO_WM_UNIT_PRESET_TEXT" val="添加标题"/>
  <p:tag name="KSO_WM_UNIT_VALUE" val="3"/>
  <p:tag name="KSO_WM_UNIT_TEXT_FILL_FORE_SCHEMECOLOR_INDEX" val="14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4_1_2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4_1_2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2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3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3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2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2_2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4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4_1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第一PPT，www.1ppt.com">
  <a:themeElements>
    <a:clrScheme name="04">
      <a:dk1>
        <a:sysClr val="windowText" lastClr="000000"/>
      </a:dk1>
      <a:lt1>
        <a:sysClr val="window" lastClr="FFFFFF"/>
      </a:lt1>
      <a:dk2>
        <a:srgbClr val="385863"/>
      </a:dk2>
      <a:lt2>
        <a:srgbClr val="37B0CD"/>
      </a:lt2>
      <a:accent1>
        <a:srgbClr val="77CAC0"/>
      </a:accent1>
      <a:accent2>
        <a:srgbClr val="7B4B73"/>
      </a:accent2>
      <a:accent3>
        <a:srgbClr val="F2615C"/>
      </a:accent3>
      <a:accent4>
        <a:srgbClr val="D34D42"/>
      </a:accent4>
      <a:accent5>
        <a:srgbClr val="DAD4BE"/>
      </a:accent5>
      <a:accent6>
        <a:srgbClr val="BCAF85"/>
      </a:accent6>
      <a:hlink>
        <a:srgbClr val="AD1F1F"/>
      </a:hlink>
      <a:folHlink>
        <a:srgbClr val="FFC42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196</TotalTime>
  <Words>1103</Words>
  <Application>Microsoft Office PowerPoint</Application>
  <PresentationFormat>全屏显示(16:9)</PresentationFormat>
  <Paragraphs>171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Dotum</vt:lpstr>
      <vt:lpstr>微软雅黑</vt:lpstr>
      <vt:lpstr>Arial</vt:lpstr>
      <vt:lpstr>Arial Black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lastModifiedBy>WU PENG</cp:lastModifiedBy>
  <cp:revision>4159</cp:revision>
  <dcterms:created xsi:type="dcterms:W3CDTF">2014-07-30T04:54:00Z</dcterms:created>
  <dcterms:modified xsi:type="dcterms:W3CDTF">2021-04-05T12:40:31Z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

<file path=docProps/thumbnail.jpeg>
</file>